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Lst>
  <p:notesMasterIdLst>
    <p:notesMasterId r:id="rId43"/>
  </p:notesMasterIdLst>
  <p:sldIdLst>
    <p:sldId id="334" r:id="rId3"/>
    <p:sldId id="295" r:id="rId4"/>
    <p:sldId id="297" r:id="rId5"/>
    <p:sldId id="299" r:id="rId6"/>
    <p:sldId id="300" r:id="rId7"/>
    <p:sldId id="298" r:id="rId8"/>
    <p:sldId id="304" r:id="rId9"/>
    <p:sldId id="305" r:id="rId10"/>
    <p:sldId id="306" r:id="rId11"/>
    <p:sldId id="307" r:id="rId12"/>
    <p:sldId id="308" r:id="rId13"/>
    <p:sldId id="309" r:id="rId14"/>
    <p:sldId id="362" r:id="rId15"/>
    <p:sldId id="364" r:id="rId16"/>
    <p:sldId id="365" r:id="rId17"/>
    <p:sldId id="310" r:id="rId18"/>
    <p:sldId id="311" r:id="rId19"/>
    <p:sldId id="312" r:id="rId20"/>
    <p:sldId id="313" r:id="rId21"/>
    <p:sldId id="314" r:id="rId22"/>
    <p:sldId id="303" r:id="rId23"/>
    <p:sldId id="294" r:id="rId24"/>
    <p:sldId id="317" r:id="rId25"/>
    <p:sldId id="301" r:id="rId26"/>
    <p:sldId id="319" r:id="rId27"/>
    <p:sldId id="320" r:id="rId28"/>
    <p:sldId id="321" r:id="rId29"/>
    <p:sldId id="322" r:id="rId30"/>
    <p:sldId id="324" r:id="rId31"/>
    <p:sldId id="326" r:id="rId32"/>
    <p:sldId id="327" r:id="rId33"/>
    <p:sldId id="329" r:id="rId34"/>
    <p:sldId id="328" r:id="rId35"/>
    <p:sldId id="330" r:id="rId36"/>
    <p:sldId id="325" r:id="rId37"/>
    <p:sldId id="315" r:id="rId38"/>
    <p:sldId id="333" r:id="rId39"/>
    <p:sldId id="363" r:id="rId40"/>
    <p:sldId id="262" r:id="rId41"/>
    <p:sldId id="361"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8D5D6"/>
    <a:srgbClr val="EEF1F2"/>
    <a:srgbClr val="EAECEF"/>
    <a:srgbClr val="FEE6E3"/>
    <a:srgbClr val="FFFFFF"/>
    <a:srgbClr val="FFECE4"/>
    <a:srgbClr val="FFD579"/>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666"/>
    <p:restoredTop sz="81353" autoAdjust="0"/>
  </p:normalViewPr>
  <p:slideViewPr>
    <p:cSldViewPr snapToGrid="0" snapToObjects="1">
      <p:cViewPr varScale="1">
        <p:scale>
          <a:sx n="92" d="100"/>
          <a:sy n="92" d="100"/>
        </p:scale>
        <p:origin x="1776" y="184"/>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23918D-BBFB-4B48-8271-28671E1A7E58}" type="datetimeFigureOut">
              <a:rPr lang="en-US" smtClean="0"/>
              <a:t>6/4/20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36A86A-7E4A-3C48-B2A1-2DF2756BB45D}" type="slidenum">
              <a:rPr lang="en-US" smtClean="0"/>
              <a:t>‹#›</a:t>
            </a:fld>
            <a:endParaRPr lang="en-US"/>
          </a:p>
        </p:txBody>
      </p:sp>
    </p:spTree>
    <p:extLst>
      <p:ext uri="{BB962C8B-B14F-4D97-AF65-F5344CB8AC3E}">
        <p14:creationId xmlns:p14="http://schemas.microsoft.com/office/powerpoint/2010/main" val="6092458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36A86A-7E4A-3C48-B2A1-2DF2756BB4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03324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36A86A-7E4A-3C48-B2A1-2DF2756BB45D}" type="slidenum">
              <a:rPr lang="en-US" smtClean="0"/>
              <a:t>11</a:t>
            </a:fld>
            <a:endParaRPr lang="en-US"/>
          </a:p>
        </p:txBody>
      </p:sp>
    </p:spTree>
    <p:extLst>
      <p:ext uri="{BB962C8B-B14F-4D97-AF65-F5344CB8AC3E}">
        <p14:creationId xmlns:p14="http://schemas.microsoft.com/office/powerpoint/2010/main" val="33972441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how we will check the assumptions – by looking at the residuals</a:t>
            </a:r>
          </a:p>
        </p:txBody>
      </p:sp>
      <p:sp>
        <p:nvSpPr>
          <p:cNvPr id="4" name="Slide Number Placeholder 3"/>
          <p:cNvSpPr>
            <a:spLocks noGrp="1"/>
          </p:cNvSpPr>
          <p:nvPr>
            <p:ph type="sldNum" sz="quarter" idx="10"/>
          </p:nvPr>
        </p:nvSpPr>
        <p:spPr/>
        <p:txBody>
          <a:bodyPr/>
          <a:lstStyle/>
          <a:p>
            <a:fld id="{E936A86A-7E4A-3C48-B2A1-2DF2756BB45D}" type="slidenum">
              <a:rPr lang="en-US" smtClean="0"/>
              <a:t>12</a:t>
            </a:fld>
            <a:endParaRPr lang="en-US"/>
          </a:p>
        </p:txBody>
      </p:sp>
    </p:spTree>
    <p:extLst>
      <p:ext uri="{BB962C8B-B14F-4D97-AF65-F5344CB8AC3E}">
        <p14:creationId xmlns:p14="http://schemas.microsoft.com/office/powerpoint/2010/main" val="13878532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36A86A-7E4A-3C48-B2A1-2DF2756BB45D}" type="slidenum">
              <a:rPr lang="en-US" smtClean="0"/>
              <a:t>15</a:t>
            </a:fld>
            <a:endParaRPr lang="en-US"/>
          </a:p>
        </p:txBody>
      </p:sp>
    </p:spTree>
    <p:extLst>
      <p:ext uri="{BB962C8B-B14F-4D97-AF65-F5344CB8AC3E}">
        <p14:creationId xmlns:p14="http://schemas.microsoft.com/office/powerpoint/2010/main" val="41079424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36A86A-7E4A-3C48-B2A1-2DF2756BB45D}" type="slidenum">
              <a:rPr lang="en-US" smtClean="0"/>
              <a:t>16</a:t>
            </a:fld>
            <a:endParaRPr lang="en-US"/>
          </a:p>
        </p:txBody>
      </p:sp>
    </p:spTree>
    <p:extLst>
      <p:ext uri="{BB962C8B-B14F-4D97-AF65-F5344CB8AC3E}">
        <p14:creationId xmlns:p14="http://schemas.microsoft.com/office/powerpoint/2010/main" val="39062683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36A86A-7E4A-3C48-B2A1-2DF2756BB45D}" type="slidenum">
              <a:rPr lang="en-US" smtClean="0"/>
              <a:t>17</a:t>
            </a:fld>
            <a:endParaRPr lang="en-US"/>
          </a:p>
        </p:txBody>
      </p:sp>
    </p:spTree>
    <p:extLst>
      <p:ext uri="{BB962C8B-B14F-4D97-AF65-F5344CB8AC3E}">
        <p14:creationId xmlns:p14="http://schemas.microsoft.com/office/powerpoint/2010/main" val="34528727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36A86A-7E4A-3C48-B2A1-2DF2756BB45D}" type="slidenum">
              <a:rPr lang="en-US" smtClean="0"/>
              <a:t>18</a:t>
            </a:fld>
            <a:endParaRPr lang="en-US"/>
          </a:p>
        </p:txBody>
      </p:sp>
    </p:spTree>
    <p:extLst>
      <p:ext uri="{BB962C8B-B14F-4D97-AF65-F5344CB8AC3E}">
        <p14:creationId xmlns:p14="http://schemas.microsoft.com/office/powerpoint/2010/main" val="35538003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36A86A-7E4A-3C48-B2A1-2DF2756BB45D}" type="slidenum">
              <a:rPr lang="en-US" smtClean="0"/>
              <a:t>19</a:t>
            </a:fld>
            <a:endParaRPr lang="en-US"/>
          </a:p>
        </p:txBody>
      </p:sp>
    </p:spTree>
    <p:extLst>
      <p:ext uri="{BB962C8B-B14F-4D97-AF65-F5344CB8AC3E}">
        <p14:creationId xmlns:p14="http://schemas.microsoft.com/office/powerpoint/2010/main" val="26284298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36A86A-7E4A-3C48-B2A1-2DF2756BB45D}" type="slidenum">
              <a:rPr lang="en-US" smtClean="0"/>
              <a:t>20</a:t>
            </a:fld>
            <a:endParaRPr lang="en-US"/>
          </a:p>
        </p:txBody>
      </p:sp>
    </p:spTree>
    <p:extLst>
      <p:ext uri="{BB962C8B-B14F-4D97-AF65-F5344CB8AC3E}">
        <p14:creationId xmlns:p14="http://schemas.microsoft.com/office/powerpoint/2010/main" val="20204291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36A86A-7E4A-3C48-B2A1-2DF2756BB45D}" type="slidenum">
              <a:rPr lang="en-US" smtClean="0"/>
              <a:t>21</a:t>
            </a:fld>
            <a:endParaRPr lang="en-US"/>
          </a:p>
        </p:txBody>
      </p:sp>
    </p:spTree>
    <p:extLst>
      <p:ext uri="{BB962C8B-B14F-4D97-AF65-F5344CB8AC3E}">
        <p14:creationId xmlns:p14="http://schemas.microsoft.com/office/powerpoint/2010/main" val="41489001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Notably R</a:t>
            </a:r>
            <a:r>
              <a:rPr lang="en-US" baseline="30000" dirty="0"/>
              <a:t>2</a:t>
            </a:r>
            <a:r>
              <a:rPr lang="en-US" baseline="0" dirty="0"/>
              <a:t> is biased in that it only tells us the amount of variance explained in that sample, not in the population. However, it is still extensively used (sometimes in conjunction with the adjusted R</a:t>
            </a:r>
            <a:r>
              <a:rPr lang="en-US" baseline="30000" dirty="0"/>
              <a:t>2</a:t>
            </a:r>
            <a:r>
              <a:rPr lang="en-US" baseline="0" dirty="0"/>
              <a:t>).</a:t>
            </a:r>
            <a:endParaRPr lang="en-US" dirty="0"/>
          </a:p>
        </p:txBody>
      </p:sp>
      <p:sp>
        <p:nvSpPr>
          <p:cNvPr id="4" name="Slide Number Placeholder 3"/>
          <p:cNvSpPr>
            <a:spLocks noGrp="1"/>
          </p:cNvSpPr>
          <p:nvPr>
            <p:ph type="sldNum" sz="quarter" idx="10"/>
          </p:nvPr>
        </p:nvSpPr>
        <p:spPr/>
        <p:txBody>
          <a:bodyPr/>
          <a:lstStyle/>
          <a:p>
            <a:fld id="{E936A86A-7E4A-3C48-B2A1-2DF2756BB45D}" type="slidenum">
              <a:rPr lang="en-US" smtClean="0"/>
              <a:t>22</a:t>
            </a:fld>
            <a:endParaRPr lang="en-US"/>
          </a:p>
        </p:txBody>
      </p:sp>
    </p:spTree>
    <p:extLst>
      <p:ext uri="{BB962C8B-B14F-4D97-AF65-F5344CB8AC3E}">
        <p14:creationId xmlns:p14="http://schemas.microsoft.com/office/powerpoint/2010/main" val="28376603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36A86A-7E4A-3C48-B2A1-2DF2756BB45D}" type="slidenum">
              <a:rPr lang="en-US" smtClean="0"/>
              <a:t>3</a:t>
            </a:fld>
            <a:endParaRPr lang="en-US"/>
          </a:p>
        </p:txBody>
      </p:sp>
    </p:spTree>
    <p:extLst>
      <p:ext uri="{BB962C8B-B14F-4D97-AF65-F5344CB8AC3E}">
        <p14:creationId xmlns:p14="http://schemas.microsoft.com/office/powerpoint/2010/main" val="14575134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36A86A-7E4A-3C48-B2A1-2DF2756BB45D}" type="slidenum">
              <a:rPr lang="en-US" smtClean="0"/>
              <a:t>23</a:t>
            </a:fld>
            <a:endParaRPr lang="en-US"/>
          </a:p>
        </p:txBody>
      </p:sp>
    </p:spTree>
    <p:extLst>
      <p:ext uri="{BB962C8B-B14F-4D97-AF65-F5344CB8AC3E}">
        <p14:creationId xmlns:p14="http://schemas.microsoft.com/office/powerpoint/2010/main" val="34620004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36A86A-7E4A-3C48-B2A1-2DF2756BB45D}" type="slidenum">
              <a:rPr lang="en-US" smtClean="0"/>
              <a:t>24</a:t>
            </a:fld>
            <a:endParaRPr lang="en-US"/>
          </a:p>
        </p:txBody>
      </p:sp>
    </p:spTree>
    <p:extLst>
      <p:ext uri="{BB962C8B-B14F-4D97-AF65-F5344CB8AC3E}">
        <p14:creationId xmlns:p14="http://schemas.microsoft.com/office/powerpoint/2010/main" val="21257274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36A86A-7E4A-3C48-B2A1-2DF2756BB45D}" type="slidenum">
              <a:rPr lang="en-US" smtClean="0"/>
              <a:t>25</a:t>
            </a:fld>
            <a:endParaRPr lang="en-US"/>
          </a:p>
        </p:txBody>
      </p:sp>
    </p:spTree>
    <p:extLst>
      <p:ext uri="{BB962C8B-B14F-4D97-AF65-F5344CB8AC3E}">
        <p14:creationId xmlns:p14="http://schemas.microsoft.com/office/powerpoint/2010/main" val="41591981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36A86A-7E4A-3C48-B2A1-2DF2756BB45D}" type="slidenum">
              <a:rPr lang="en-US" smtClean="0"/>
              <a:t>26</a:t>
            </a:fld>
            <a:endParaRPr lang="en-US"/>
          </a:p>
        </p:txBody>
      </p:sp>
    </p:spTree>
    <p:extLst>
      <p:ext uri="{BB962C8B-B14F-4D97-AF65-F5344CB8AC3E}">
        <p14:creationId xmlns:p14="http://schemas.microsoft.com/office/powerpoint/2010/main" val="41955673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36A86A-7E4A-3C48-B2A1-2DF2756BB45D}" type="slidenum">
              <a:rPr lang="en-US" smtClean="0"/>
              <a:t>27</a:t>
            </a:fld>
            <a:endParaRPr lang="en-US"/>
          </a:p>
        </p:txBody>
      </p:sp>
    </p:spTree>
    <p:extLst>
      <p:ext uri="{BB962C8B-B14F-4D97-AF65-F5344CB8AC3E}">
        <p14:creationId xmlns:p14="http://schemas.microsoft.com/office/powerpoint/2010/main" val="2379074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36A86A-7E4A-3C48-B2A1-2DF2756BB45D}" type="slidenum">
              <a:rPr lang="en-US" smtClean="0"/>
              <a:t>28</a:t>
            </a:fld>
            <a:endParaRPr lang="en-US"/>
          </a:p>
        </p:txBody>
      </p:sp>
    </p:spTree>
    <p:extLst>
      <p:ext uri="{BB962C8B-B14F-4D97-AF65-F5344CB8AC3E}">
        <p14:creationId xmlns:p14="http://schemas.microsoft.com/office/powerpoint/2010/main" val="24301609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Pg</a:t>
            </a:r>
            <a:r>
              <a:rPr lang="en-US" dirty="0"/>
              <a:t> 107</a:t>
            </a:r>
          </a:p>
        </p:txBody>
      </p:sp>
      <p:sp>
        <p:nvSpPr>
          <p:cNvPr id="4" name="Slide Number Placeholder 3"/>
          <p:cNvSpPr>
            <a:spLocks noGrp="1"/>
          </p:cNvSpPr>
          <p:nvPr>
            <p:ph type="sldNum" sz="quarter" idx="10"/>
          </p:nvPr>
        </p:nvSpPr>
        <p:spPr/>
        <p:txBody>
          <a:bodyPr/>
          <a:lstStyle/>
          <a:p>
            <a:fld id="{E936A86A-7E4A-3C48-B2A1-2DF2756BB45D}" type="slidenum">
              <a:rPr lang="en-US" smtClean="0"/>
              <a:t>29</a:t>
            </a:fld>
            <a:endParaRPr lang="en-US"/>
          </a:p>
        </p:txBody>
      </p:sp>
    </p:spTree>
    <p:extLst>
      <p:ext uri="{BB962C8B-B14F-4D97-AF65-F5344CB8AC3E}">
        <p14:creationId xmlns:p14="http://schemas.microsoft.com/office/powerpoint/2010/main" val="28995610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36A86A-7E4A-3C48-B2A1-2DF2756BB45D}" type="slidenum">
              <a:rPr lang="en-US" smtClean="0"/>
              <a:t>30</a:t>
            </a:fld>
            <a:endParaRPr lang="en-US"/>
          </a:p>
        </p:txBody>
      </p:sp>
    </p:spTree>
    <p:extLst>
      <p:ext uri="{BB962C8B-B14F-4D97-AF65-F5344CB8AC3E}">
        <p14:creationId xmlns:p14="http://schemas.microsoft.com/office/powerpoint/2010/main" val="33337037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36A86A-7E4A-3C48-B2A1-2DF2756BB45D}" type="slidenum">
              <a:rPr lang="en-US" smtClean="0"/>
              <a:t>31</a:t>
            </a:fld>
            <a:endParaRPr lang="en-US"/>
          </a:p>
        </p:txBody>
      </p:sp>
    </p:spTree>
    <p:extLst>
      <p:ext uri="{BB962C8B-B14F-4D97-AF65-F5344CB8AC3E}">
        <p14:creationId xmlns:p14="http://schemas.microsoft.com/office/powerpoint/2010/main" val="42291334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R</a:t>
            </a:r>
            <a:r>
              <a:rPr lang="en-US" baseline="30000" dirty="0"/>
              <a:t>2</a:t>
            </a:r>
            <a:r>
              <a:rPr lang="en-US" baseline="-25000" dirty="0"/>
              <a:t>j</a:t>
            </a:r>
            <a:r>
              <a:rPr lang="en-US" baseline="0" dirty="0"/>
              <a:t> increases, </a:t>
            </a:r>
            <a:r>
              <a:rPr lang="en-US" baseline="0" dirty="0" err="1"/>
              <a:t>VIF</a:t>
            </a:r>
            <a:r>
              <a:rPr lang="en-US" baseline="-25000" dirty="0" err="1"/>
              <a:t>j</a:t>
            </a:r>
            <a:r>
              <a:rPr lang="en-US" baseline="0" dirty="0"/>
              <a:t> increases a lot</a:t>
            </a:r>
            <a:endParaRPr lang="en-US" dirty="0"/>
          </a:p>
        </p:txBody>
      </p:sp>
      <p:sp>
        <p:nvSpPr>
          <p:cNvPr id="4" name="Slide Number Placeholder 3"/>
          <p:cNvSpPr>
            <a:spLocks noGrp="1"/>
          </p:cNvSpPr>
          <p:nvPr>
            <p:ph type="sldNum" sz="quarter" idx="10"/>
          </p:nvPr>
        </p:nvSpPr>
        <p:spPr/>
        <p:txBody>
          <a:bodyPr/>
          <a:lstStyle/>
          <a:p>
            <a:fld id="{E936A86A-7E4A-3C48-B2A1-2DF2756BB45D}" type="slidenum">
              <a:rPr lang="en-US" smtClean="0"/>
              <a:t>32</a:t>
            </a:fld>
            <a:endParaRPr lang="en-US"/>
          </a:p>
        </p:txBody>
      </p:sp>
    </p:spTree>
    <p:extLst>
      <p:ext uri="{BB962C8B-B14F-4D97-AF65-F5344CB8AC3E}">
        <p14:creationId xmlns:p14="http://schemas.microsoft.com/office/powerpoint/2010/main" val="1715904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36A86A-7E4A-3C48-B2A1-2DF2756BB45D}" type="slidenum">
              <a:rPr lang="en-US" smtClean="0"/>
              <a:t>4</a:t>
            </a:fld>
            <a:endParaRPr lang="en-US"/>
          </a:p>
        </p:txBody>
      </p:sp>
    </p:spTree>
    <p:extLst>
      <p:ext uri="{BB962C8B-B14F-4D97-AF65-F5344CB8AC3E}">
        <p14:creationId xmlns:p14="http://schemas.microsoft.com/office/powerpoint/2010/main" val="27616562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if VIF = 1.5 that means the SE is 1.5 times larger than it would be if X wasn’t correlated with the other variables at all</a:t>
            </a:r>
          </a:p>
        </p:txBody>
      </p:sp>
      <p:sp>
        <p:nvSpPr>
          <p:cNvPr id="4" name="Slide Number Placeholder 3"/>
          <p:cNvSpPr>
            <a:spLocks noGrp="1"/>
          </p:cNvSpPr>
          <p:nvPr>
            <p:ph type="sldNum" sz="quarter" idx="10"/>
          </p:nvPr>
        </p:nvSpPr>
        <p:spPr/>
        <p:txBody>
          <a:bodyPr/>
          <a:lstStyle/>
          <a:p>
            <a:fld id="{E936A86A-7E4A-3C48-B2A1-2DF2756BB45D}" type="slidenum">
              <a:rPr lang="en-US" smtClean="0"/>
              <a:t>33</a:t>
            </a:fld>
            <a:endParaRPr lang="en-US"/>
          </a:p>
        </p:txBody>
      </p:sp>
    </p:spTree>
    <p:extLst>
      <p:ext uri="{BB962C8B-B14F-4D97-AF65-F5344CB8AC3E}">
        <p14:creationId xmlns:p14="http://schemas.microsoft.com/office/powerpoint/2010/main" val="38918765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library(</a:t>
            </a:r>
            <a:r>
              <a:rPr lang="en-US" dirty="0" err="1"/>
              <a:t>tidyverse</a:t>
            </a:r>
            <a:r>
              <a:rPr lang="en-US" dirty="0"/>
              <a:t>)</a:t>
            </a:r>
          </a:p>
          <a:p>
            <a:r>
              <a:rPr lang="en-US" dirty="0" err="1"/>
              <a:t>ms</a:t>
            </a:r>
            <a:r>
              <a:rPr lang="en-US" dirty="0"/>
              <a:t> &lt;- 10</a:t>
            </a:r>
          </a:p>
          <a:p>
            <a:r>
              <a:rPr lang="en-US" dirty="0"/>
              <a:t>n  &lt;- 100</a:t>
            </a:r>
          </a:p>
          <a:p>
            <a:r>
              <a:rPr lang="en-US" dirty="0"/>
              <a:t>x  &lt;- </a:t>
            </a:r>
            <a:r>
              <a:rPr lang="en-US" dirty="0" err="1"/>
              <a:t>rnorm</a:t>
            </a:r>
            <a:r>
              <a:rPr lang="en-US" dirty="0"/>
              <a:t>(100, 0, 5)</a:t>
            </a:r>
          </a:p>
          <a:p>
            <a:r>
              <a:rPr lang="en-US" dirty="0"/>
              <a:t>R2 &lt;- </a:t>
            </a:r>
            <a:r>
              <a:rPr lang="en-US" dirty="0" err="1"/>
              <a:t>seq</a:t>
            </a:r>
            <a:r>
              <a:rPr lang="en-US" dirty="0"/>
              <a:t>(0,.99, by = .01)</a:t>
            </a:r>
          </a:p>
          <a:p>
            <a:r>
              <a:rPr lang="en-US" dirty="0"/>
              <a:t>se &lt;- </a:t>
            </a:r>
            <a:r>
              <a:rPr lang="en-US" dirty="0" err="1"/>
              <a:t>ms</a:t>
            </a:r>
            <a:r>
              <a:rPr lang="en-US" dirty="0"/>
              <a:t>/(n * </a:t>
            </a:r>
            <a:r>
              <a:rPr lang="en-US" dirty="0" err="1"/>
              <a:t>var</a:t>
            </a:r>
            <a:r>
              <a:rPr lang="en-US" dirty="0"/>
              <a:t>(x) * (1 - R2))</a:t>
            </a:r>
          </a:p>
          <a:p>
            <a:r>
              <a:rPr lang="en-US" dirty="0" err="1"/>
              <a:t>df</a:t>
            </a:r>
            <a:r>
              <a:rPr lang="en-US" dirty="0"/>
              <a:t> &lt;- </a:t>
            </a:r>
            <a:r>
              <a:rPr lang="en-US" dirty="0" err="1"/>
              <a:t>data_frame</a:t>
            </a:r>
            <a:r>
              <a:rPr lang="en-US" dirty="0"/>
              <a:t>(se = se,</a:t>
            </a:r>
          </a:p>
          <a:p>
            <a:r>
              <a:rPr lang="en-US" dirty="0"/>
              <a:t>           r2 = R2,</a:t>
            </a:r>
          </a:p>
          <a:p>
            <a:r>
              <a:rPr lang="en-US" dirty="0"/>
              <a:t>           </a:t>
            </a:r>
            <a:r>
              <a:rPr lang="en-US" dirty="0" err="1"/>
              <a:t>vif</a:t>
            </a:r>
            <a:r>
              <a:rPr lang="en-US" dirty="0"/>
              <a:t> = 1 / (1 - R2))</a:t>
            </a:r>
          </a:p>
          <a:p>
            <a:r>
              <a:rPr lang="en-US" dirty="0" err="1"/>
              <a:t>df</a:t>
            </a:r>
            <a:r>
              <a:rPr lang="en-US" dirty="0"/>
              <a:t> %&gt;%</a:t>
            </a:r>
          </a:p>
          <a:p>
            <a:r>
              <a:rPr lang="en-US" dirty="0"/>
              <a:t>  </a:t>
            </a:r>
            <a:r>
              <a:rPr lang="en-US" dirty="0" err="1"/>
              <a:t>ggplot</a:t>
            </a:r>
            <a:r>
              <a:rPr lang="en-US" dirty="0"/>
              <a:t>() +</a:t>
            </a:r>
          </a:p>
          <a:p>
            <a:r>
              <a:rPr lang="en-US" dirty="0"/>
              <a:t>    </a:t>
            </a:r>
            <a:r>
              <a:rPr lang="en-US" dirty="0" err="1"/>
              <a:t>geom_line</a:t>
            </a:r>
            <a:r>
              <a:rPr lang="en-US" dirty="0"/>
              <a:t>(</a:t>
            </a:r>
            <a:r>
              <a:rPr lang="en-US" dirty="0" err="1"/>
              <a:t>aes</a:t>
            </a:r>
            <a:r>
              <a:rPr lang="en-US" dirty="0"/>
              <a:t>(r2, se)) +</a:t>
            </a:r>
          </a:p>
          <a:p>
            <a:r>
              <a:rPr lang="en-US" dirty="0"/>
              <a:t>    </a:t>
            </a:r>
            <a:r>
              <a:rPr lang="en-US" dirty="0" err="1"/>
              <a:t>geom_point</a:t>
            </a:r>
            <a:r>
              <a:rPr lang="en-US" dirty="0"/>
              <a:t>(data = </a:t>
            </a:r>
            <a:r>
              <a:rPr lang="en-US" dirty="0" err="1"/>
              <a:t>df</a:t>
            </a:r>
            <a:r>
              <a:rPr lang="en-US" dirty="0"/>
              <a:t> %&gt;%</a:t>
            </a:r>
          </a:p>
          <a:p>
            <a:r>
              <a:rPr lang="en-US" dirty="0"/>
              <a:t>                 mutate(</a:t>
            </a:r>
            <a:r>
              <a:rPr lang="en-US" dirty="0" err="1"/>
              <a:t>vif</a:t>
            </a:r>
            <a:r>
              <a:rPr lang="en-US" dirty="0"/>
              <a:t> = </a:t>
            </a:r>
            <a:r>
              <a:rPr lang="en-US" dirty="0" err="1"/>
              <a:t>case_when</a:t>
            </a:r>
            <a:r>
              <a:rPr lang="en-US" dirty="0"/>
              <a:t>(rep(c(TRUE, FALSE, FALSE, FALSE, FALSE), length(</a:t>
            </a:r>
            <a:r>
              <a:rPr lang="en-US" dirty="0" err="1"/>
              <a:t>vif</a:t>
            </a:r>
            <a:r>
              <a:rPr lang="en-US" dirty="0"/>
              <a:t>)/5) ~ </a:t>
            </a:r>
            <a:r>
              <a:rPr lang="en-US" dirty="0" err="1"/>
              <a:t>vif</a:t>
            </a:r>
            <a:r>
              <a:rPr lang="en-US" dirty="0"/>
              <a:t>)) %&gt;%</a:t>
            </a:r>
          </a:p>
          <a:p>
            <a:r>
              <a:rPr lang="en-US" dirty="0"/>
              <a:t>                 filter(!</a:t>
            </a:r>
            <a:r>
              <a:rPr lang="en-US" dirty="0" err="1"/>
              <a:t>is.na</a:t>
            </a:r>
            <a:r>
              <a:rPr lang="en-US" dirty="0"/>
              <a:t>(</a:t>
            </a:r>
            <a:r>
              <a:rPr lang="en-US" dirty="0" err="1"/>
              <a:t>vif</a:t>
            </a:r>
            <a:r>
              <a:rPr lang="en-US" dirty="0"/>
              <a:t>)),</a:t>
            </a:r>
          </a:p>
          <a:p>
            <a:r>
              <a:rPr lang="en-US" dirty="0"/>
              <a:t>               </a:t>
            </a:r>
            <a:r>
              <a:rPr lang="en-US" dirty="0" err="1"/>
              <a:t>aes</a:t>
            </a:r>
            <a:r>
              <a:rPr lang="en-US" dirty="0"/>
              <a:t>(x = r2, y = se)) +</a:t>
            </a:r>
          </a:p>
          <a:p>
            <a:r>
              <a:rPr lang="en-US" dirty="0"/>
              <a:t>    </a:t>
            </a:r>
            <a:r>
              <a:rPr lang="en-US" dirty="0" err="1"/>
              <a:t>ggrepel</a:t>
            </a:r>
            <a:r>
              <a:rPr lang="en-US" dirty="0"/>
              <a:t>::</a:t>
            </a:r>
            <a:r>
              <a:rPr lang="en-US" dirty="0" err="1"/>
              <a:t>geom_text_repel</a:t>
            </a:r>
            <a:r>
              <a:rPr lang="en-US" dirty="0"/>
              <a:t>(data = </a:t>
            </a:r>
            <a:r>
              <a:rPr lang="en-US" dirty="0" err="1"/>
              <a:t>df</a:t>
            </a:r>
            <a:r>
              <a:rPr lang="en-US" dirty="0"/>
              <a:t> %&gt;%</a:t>
            </a:r>
          </a:p>
          <a:p>
            <a:r>
              <a:rPr lang="en-US" dirty="0"/>
              <a:t>                               mutate(</a:t>
            </a:r>
            <a:r>
              <a:rPr lang="en-US" dirty="0" err="1"/>
              <a:t>vif</a:t>
            </a:r>
            <a:r>
              <a:rPr lang="en-US" dirty="0"/>
              <a:t> = </a:t>
            </a:r>
            <a:r>
              <a:rPr lang="en-US" dirty="0" err="1"/>
              <a:t>case_when</a:t>
            </a:r>
            <a:r>
              <a:rPr lang="en-US" dirty="0"/>
              <a:t>(rep(c(TRUE, FALSE, FALSE, FALSE, </a:t>
            </a:r>
          </a:p>
          <a:p>
            <a:r>
              <a:rPr lang="en-US" dirty="0"/>
              <a:t>                                                            FALSE, FALSE, FALSE, FALSE, FALSE, FALSE), length(</a:t>
            </a:r>
            <a:r>
              <a:rPr lang="en-US" dirty="0" err="1"/>
              <a:t>vif</a:t>
            </a:r>
            <a:r>
              <a:rPr lang="en-US" dirty="0"/>
              <a:t>)/10) ~ </a:t>
            </a:r>
            <a:r>
              <a:rPr lang="en-US" dirty="0" err="1"/>
              <a:t>vif</a:t>
            </a:r>
            <a:r>
              <a:rPr lang="en-US" dirty="0"/>
              <a:t>)) %&gt;%</a:t>
            </a:r>
          </a:p>
          <a:p>
            <a:r>
              <a:rPr lang="en-US" dirty="0"/>
              <a:t>                               filter(!</a:t>
            </a:r>
            <a:r>
              <a:rPr lang="en-US" dirty="0" err="1"/>
              <a:t>is.na</a:t>
            </a:r>
            <a:r>
              <a:rPr lang="en-US" dirty="0"/>
              <a:t>(</a:t>
            </a:r>
            <a:r>
              <a:rPr lang="en-US" dirty="0" err="1"/>
              <a:t>vif</a:t>
            </a:r>
            <a:r>
              <a:rPr lang="en-US" dirty="0"/>
              <a:t>)),</a:t>
            </a:r>
          </a:p>
          <a:p>
            <a:r>
              <a:rPr lang="en-US" dirty="0"/>
              <a:t>                             </a:t>
            </a:r>
            <a:r>
              <a:rPr lang="en-US" dirty="0" err="1"/>
              <a:t>aes</a:t>
            </a:r>
            <a:r>
              <a:rPr lang="en-US" dirty="0"/>
              <a:t>(x = r2, y = se, label = paste("VIF = ", round(vif,1))),</a:t>
            </a:r>
          </a:p>
          <a:p>
            <a:r>
              <a:rPr lang="en-US" dirty="0"/>
              <a:t>                             </a:t>
            </a:r>
            <a:r>
              <a:rPr lang="en-US" dirty="0" err="1"/>
              <a:t>nudge_y</a:t>
            </a:r>
            <a:r>
              <a:rPr lang="en-US" dirty="0"/>
              <a:t> = .02) +</a:t>
            </a:r>
          </a:p>
          <a:p>
            <a:r>
              <a:rPr lang="en-US" dirty="0"/>
              <a:t>    </a:t>
            </a:r>
            <a:r>
              <a:rPr lang="en-US" dirty="0" err="1"/>
              <a:t>anteo</a:t>
            </a:r>
            <a:r>
              <a:rPr lang="en-US" dirty="0"/>
              <a:t>::</a:t>
            </a:r>
            <a:r>
              <a:rPr lang="en-US" dirty="0" err="1"/>
              <a:t>theme_anteo_wh</a:t>
            </a:r>
            <a:r>
              <a:rPr lang="en-US" dirty="0"/>
              <a:t>() +</a:t>
            </a:r>
          </a:p>
          <a:p>
            <a:r>
              <a:rPr lang="en-US" dirty="0"/>
              <a:t>    labs(y = expression(SE(b[j])),</a:t>
            </a:r>
          </a:p>
          <a:p>
            <a:r>
              <a:rPr lang="en-US" dirty="0"/>
              <a:t>         x = expression(R[j]^2))</a:t>
            </a:r>
          </a:p>
        </p:txBody>
      </p:sp>
      <p:sp>
        <p:nvSpPr>
          <p:cNvPr id="4" name="Slide Number Placeholder 3"/>
          <p:cNvSpPr>
            <a:spLocks noGrp="1"/>
          </p:cNvSpPr>
          <p:nvPr>
            <p:ph type="sldNum" sz="quarter" idx="10"/>
          </p:nvPr>
        </p:nvSpPr>
        <p:spPr/>
        <p:txBody>
          <a:bodyPr/>
          <a:lstStyle/>
          <a:p>
            <a:fld id="{E936A86A-7E4A-3C48-B2A1-2DF2756BB45D}" type="slidenum">
              <a:rPr lang="en-US" smtClean="0"/>
              <a:t>34</a:t>
            </a:fld>
            <a:endParaRPr lang="en-US"/>
          </a:p>
        </p:txBody>
      </p:sp>
    </p:spTree>
    <p:extLst>
      <p:ext uri="{BB962C8B-B14F-4D97-AF65-F5344CB8AC3E}">
        <p14:creationId xmlns:p14="http://schemas.microsoft.com/office/powerpoint/2010/main" val="1580720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Null value of </a:t>
            </a:r>
            <a:r>
              <a:rPr lang="en-US" dirty="0" err="1"/>
              <a:t>b</a:t>
            </a:r>
            <a:r>
              <a:rPr lang="en-US" baseline="-25000" dirty="0" err="1"/>
              <a:t>j</a:t>
            </a:r>
            <a:r>
              <a:rPr lang="en-US" baseline="0" dirty="0"/>
              <a:t> is usually 0</a:t>
            </a:r>
            <a:endParaRPr lang="en-US" dirty="0"/>
          </a:p>
        </p:txBody>
      </p:sp>
      <p:sp>
        <p:nvSpPr>
          <p:cNvPr id="4" name="Slide Number Placeholder 3"/>
          <p:cNvSpPr>
            <a:spLocks noGrp="1"/>
          </p:cNvSpPr>
          <p:nvPr>
            <p:ph type="sldNum" sz="quarter" idx="10"/>
          </p:nvPr>
        </p:nvSpPr>
        <p:spPr/>
        <p:txBody>
          <a:bodyPr/>
          <a:lstStyle/>
          <a:p>
            <a:fld id="{E936A86A-7E4A-3C48-B2A1-2DF2756BB45D}" type="slidenum">
              <a:rPr lang="en-US" smtClean="0"/>
              <a:t>35</a:t>
            </a:fld>
            <a:endParaRPr lang="en-US"/>
          </a:p>
        </p:txBody>
      </p:sp>
    </p:spTree>
    <p:extLst>
      <p:ext uri="{BB962C8B-B14F-4D97-AF65-F5344CB8AC3E}">
        <p14:creationId xmlns:p14="http://schemas.microsoft.com/office/powerpoint/2010/main" val="10208192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Normal interpretation of intercept: the predicted value of the outcome when all predictors are zero (often not a meaningful value)</a:t>
            </a:r>
          </a:p>
        </p:txBody>
      </p:sp>
      <p:sp>
        <p:nvSpPr>
          <p:cNvPr id="4" name="Slide Number Placeholder 3"/>
          <p:cNvSpPr>
            <a:spLocks noGrp="1"/>
          </p:cNvSpPr>
          <p:nvPr>
            <p:ph type="sldNum" sz="quarter" idx="10"/>
          </p:nvPr>
        </p:nvSpPr>
        <p:spPr/>
        <p:txBody>
          <a:bodyPr/>
          <a:lstStyle/>
          <a:p>
            <a:fld id="{E936A86A-7E4A-3C48-B2A1-2DF2756BB45D}" type="slidenum">
              <a:rPr lang="en-US" smtClean="0"/>
              <a:t>36</a:t>
            </a:fld>
            <a:endParaRPr lang="en-US"/>
          </a:p>
        </p:txBody>
      </p:sp>
    </p:spTree>
    <p:extLst>
      <p:ext uri="{BB962C8B-B14F-4D97-AF65-F5344CB8AC3E}">
        <p14:creationId xmlns:p14="http://schemas.microsoft.com/office/powerpoint/2010/main" val="33911014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this example, we will subtract 8 from the age variable and 15 from the </a:t>
            </a:r>
            <a:r>
              <a:rPr lang="en-US" dirty="0" err="1"/>
              <a:t>educ</a:t>
            </a:r>
            <a:r>
              <a:rPr lang="en-US" dirty="0"/>
              <a:t> variable and then run a regression. The intercept now provides us with the information about the SE.</a:t>
            </a:r>
          </a:p>
        </p:txBody>
      </p:sp>
      <p:sp>
        <p:nvSpPr>
          <p:cNvPr id="4" name="Slide Number Placeholder 3"/>
          <p:cNvSpPr>
            <a:spLocks noGrp="1"/>
          </p:cNvSpPr>
          <p:nvPr>
            <p:ph type="sldNum" sz="quarter" idx="10"/>
          </p:nvPr>
        </p:nvSpPr>
        <p:spPr/>
        <p:txBody>
          <a:bodyPr/>
          <a:lstStyle/>
          <a:p>
            <a:fld id="{E936A86A-7E4A-3C48-B2A1-2DF2756BB45D}" type="slidenum">
              <a:rPr lang="en-US" smtClean="0"/>
              <a:t>37</a:t>
            </a:fld>
            <a:endParaRPr lang="en-US"/>
          </a:p>
        </p:txBody>
      </p:sp>
    </p:spTree>
    <p:extLst>
      <p:ext uri="{BB962C8B-B14F-4D97-AF65-F5344CB8AC3E}">
        <p14:creationId xmlns:p14="http://schemas.microsoft.com/office/powerpoint/2010/main" val="12179457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36A86A-7E4A-3C48-B2A1-2DF2756BB45D}" type="slidenum">
              <a:rPr lang="en-US" smtClean="0"/>
              <a:t>39</a:t>
            </a:fld>
            <a:endParaRPr lang="en-US"/>
          </a:p>
        </p:txBody>
      </p:sp>
    </p:spTree>
    <p:extLst>
      <p:ext uri="{BB962C8B-B14F-4D97-AF65-F5344CB8AC3E}">
        <p14:creationId xmlns:p14="http://schemas.microsoft.com/office/powerpoint/2010/main" val="39436412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Dann Petty on </a:t>
            </a:r>
            <a:r>
              <a:rPr lang="en-US" dirty="0" err="1"/>
              <a:t>Unsplash.com</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36A86A-7E4A-3C48-B2A1-2DF2756BB4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49583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why inference? Sampling variance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Error is not something “bad” or “wrong” – it is just things that we can’t explain or that we can only explain by chance</a:t>
            </a:r>
          </a:p>
          <a:p>
            <a:endParaRPr lang="en-US" dirty="0"/>
          </a:p>
        </p:txBody>
      </p:sp>
      <p:sp>
        <p:nvSpPr>
          <p:cNvPr id="4" name="Slide Number Placeholder 3"/>
          <p:cNvSpPr>
            <a:spLocks noGrp="1"/>
          </p:cNvSpPr>
          <p:nvPr>
            <p:ph type="sldNum" sz="quarter" idx="10"/>
          </p:nvPr>
        </p:nvSpPr>
        <p:spPr/>
        <p:txBody>
          <a:bodyPr/>
          <a:lstStyle/>
          <a:p>
            <a:fld id="{E936A86A-7E4A-3C48-B2A1-2DF2756BB45D}" type="slidenum">
              <a:rPr lang="en-US" smtClean="0"/>
              <a:t>5</a:t>
            </a:fld>
            <a:endParaRPr lang="en-US"/>
          </a:p>
        </p:txBody>
      </p:sp>
    </p:spTree>
    <p:extLst>
      <p:ext uri="{BB962C8B-B14F-4D97-AF65-F5344CB8AC3E}">
        <p14:creationId xmlns:p14="http://schemas.microsoft.com/office/powerpoint/2010/main" val="3959310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36A86A-7E4A-3C48-B2A1-2DF2756BB45D}" type="slidenum">
              <a:rPr lang="en-US" smtClean="0"/>
              <a:t>6</a:t>
            </a:fld>
            <a:endParaRPr lang="en-US"/>
          </a:p>
        </p:txBody>
      </p:sp>
    </p:spTree>
    <p:extLst>
      <p:ext uri="{BB962C8B-B14F-4D97-AF65-F5344CB8AC3E}">
        <p14:creationId xmlns:p14="http://schemas.microsoft.com/office/powerpoint/2010/main" val="38922293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library(</a:t>
            </a:r>
            <a:r>
              <a:rPr lang="en-US" dirty="0" err="1"/>
              <a:t>tidyverse</a:t>
            </a:r>
            <a:r>
              <a:rPr lang="en-US" dirty="0"/>
              <a:t>)</a:t>
            </a:r>
          </a:p>
          <a:p>
            <a:endParaRPr lang="en-US" dirty="0"/>
          </a:p>
          <a:p>
            <a:r>
              <a:rPr lang="en-US" dirty="0" err="1"/>
              <a:t>set.seed</a:t>
            </a:r>
            <a:r>
              <a:rPr lang="en-US" dirty="0"/>
              <a:t>(843)</a:t>
            </a:r>
          </a:p>
          <a:p>
            <a:r>
              <a:rPr lang="en-US" dirty="0" err="1"/>
              <a:t>df</a:t>
            </a:r>
            <a:r>
              <a:rPr lang="en-US" dirty="0"/>
              <a:t> &lt;- </a:t>
            </a:r>
            <a:r>
              <a:rPr lang="en-US" dirty="0" err="1"/>
              <a:t>data_frame</a:t>
            </a:r>
            <a:r>
              <a:rPr lang="en-US" dirty="0"/>
              <a:t>(</a:t>
            </a:r>
          </a:p>
          <a:p>
            <a:r>
              <a:rPr lang="en-US" dirty="0"/>
              <a:t>  x  = </a:t>
            </a:r>
            <a:r>
              <a:rPr lang="en-US" dirty="0" err="1"/>
              <a:t>rnorm</a:t>
            </a:r>
            <a:r>
              <a:rPr lang="en-US" dirty="0"/>
              <a:t>(100, 6, 2),</a:t>
            </a:r>
          </a:p>
          <a:p>
            <a:r>
              <a:rPr lang="en-US" dirty="0"/>
              <a:t>  y  = 2 * x + </a:t>
            </a:r>
            <a:r>
              <a:rPr lang="en-US" dirty="0" err="1"/>
              <a:t>rnorm</a:t>
            </a:r>
            <a:r>
              <a:rPr lang="en-US" dirty="0"/>
              <a:t>(100),</a:t>
            </a:r>
          </a:p>
          <a:p>
            <a:r>
              <a:rPr lang="en-US" dirty="0"/>
              <a:t>  y2 = 2 * x^2 + </a:t>
            </a:r>
            <a:r>
              <a:rPr lang="en-US" dirty="0" err="1"/>
              <a:t>rnorm</a:t>
            </a:r>
            <a:r>
              <a:rPr lang="en-US" dirty="0"/>
              <a:t>(100, 0, 3),</a:t>
            </a:r>
          </a:p>
          <a:p>
            <a:r>
              <a:rPr lang="en-US" dirty="0"/>
              <a:t>  y3 = 2 * sqrt(x + x) + </a:t>
            </a:r>
            <a:r>
              <a:rPr lang="en-US" dirty="0" err="1"/>
              <a:t>rnorm</a:t>
            </a:r>
            <a:r>
              <a:rPr lang="en-US" dirty="0"/>
              <a:t>(100, 0, .5)</a:t>
            </a:r>
          </a:p>
          <a:p>
            <a:r>
              <a:rPr lang="en-US" dirty="0"/>
              <a:t>)</a:t>
            </a:r>
          </a:p>
          <a:p>
            <a:endParaRPr lang="en-US" dirty="0"/>
          </a:p>
          <a:p>
            <a:r>
              <a:rPr lang="en-US" dirty="0" err="1"/>
              <a:t>df</a:t>
            </a:r>
            <a:r>
              <a:rPr lang="en-US" dirty="0"/>
              <a:t> %&gt;%</a:t>
            </a:r>
          </a:p>
          <a:p>
            <a:r>
              <a:rPr lang="en-US" dirty="0"/>
              <a:t>  gather("measure", "value", y:y3) %&gt;%</a:t>
            </a:r>
          </a:p>
          <a:p>
            <a:r>
              <a:rPr lang="en-US" dirty="0"/>
              <a:t>  mutate(measure = </a:t>
            </a:r>
            <a:r>
              <a:rPr lang="en-US" dirty="0" err="1"/>
              <a:t>case_when</a:t>
            </a:r>
            <a:r>
              <a:rPr lang="en-US" dirty="0"/>
              <a:t>(measure == "y" ~ "Linear",</a:t>
            </a:r>
          </a:p>
          <a:p>
            <a:r>
              <a:rPr lang="en-US" dirty="0"/>
              <a:t>                             measure == "y2" ~ "Non-Linear (Squared)",</a:t>
            </a:r>
          </a:p>
          <a:p>
            <a:r>
              <a:rPr lang="en-US" dirty="0"/>
              <a:t>                             measure == "y3" ~ "Non-Linear (Square Root)")) %&gt;%</a:t>
            </a:r>
          </a:p>
          <a:p>
            <a:r>
              <a:rPr lang="en-US" dirty="0"/>
              <a:t>  </a:t>
            </a:r>
            <a:r>
              <a:rPr lang="en-US" dirty="0" err="1"/>
              <a:t>ggplot</a:t>
            </a:r>
            <a:r>
              <a:rPr lang="en-US" dirty="0"/>
              <a:t>(</a:t>
            </a:r>
            <a:r>
              <a:rPr lang="en-US" dirty="0" err="1"/>
              <a:t>aes</a:t>
            </a:r>
            <a:r>
              <a:rPr lang="en-US" dirty="0"/>
              <a:t>(x, value)) +</a:t>
            </a:r>
          </a:p>
          <a:p>
            <a:r>
              <a:rPr lang="en-US" dirty="0"/>
              <a:t>  </a:t>
            </a:r>
            <a:r>
              <a:rPr lang="en-US" dirty="0" err="1"/>
              <a:t>geom_point</a:t>
            </a:r>
            <a:r>
              <a:rPr lang="en-US" dirty="0"/>
              <a:t>() +</a:t>
            </a:r>
          </a:p>
          <a:p>
            <a:r>
              <a:rPr lang="en-US" dirty="0"/>
              <a:t>  </a:t>
            </a:r>
            <a:r>
              <a:rPr lang="en-US" dirty="0" err="1"/>
              <a:t>geom_smooth</a:t>
            </a:r>
            <a:r>
              <a:rPr lang="en-US" dirty="0"/>
              <a:t>(se = FALSE,</a:t>
            </a:r>
          </a:p>
          <a:p>
            <a:r>
              <a:rPr lang="en-US" dirty="0"/>
              <a:t>              color = "coral2") +</a:t>
            </a:r>
          </a:p>
          <a:p>
            <a:r>
              <a:rPr lang="en-US" dirty="0"/>
              <a:t>  </a:t>
            </a:r>
            <a:r>
              <a:rPr lang="en-US" dirty="0" err="1"/>
              <a:t>facet_wrap</a:t>
            </a:r>
            <a:r>
              <a:rPr lang="en-US" dirty="0"/>
              <a:t>(~measure, scales = "free")</a:t>
            </a:r>
          </a:p>
        </p:txBody>
      </p:sp>
      <p:sp>
        <p:nvSpPr>
          <p:cNvPr id="4" name="Slide Number Placeholder 3"/>
          <p:cNvSpPr>
            <a:spLocks noGrp="1"/>
          </p:cNvSpPr>
          <p:nvPr>
            <p:ph type="sldNum" sz="quarter" idx="10"/>
          </p:nvPr>
        </p:nvSpPr>
        <p:spPr/>
        <p:txBody>
          <a:bodyPr/>
          <a:lstStyle/>
          <a:p>
            <a:fld id="{E936A86A-7E4A-3C48-B2A1-2DF2756BB45D}" type="slidenum">
              <a:rPr lang="en-US" smtClean="0"/>
              <a:t>7</a:t>
            </a:fld>
            <a:endParaRPr lang="en-US"/>
          </a:p>
        </p:txBody>
      </p:sp>
    </p:spTree>
    <p:extLst>
      <p:ext uri="{BB962C8B-B14F-4D97-AF65-F5344CB8AC3E}">
        <p14:creationId xmlns:p14="http://schemas.microsoft.com/office/powerpoint/2010/main" val="34276729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library(</a:t>
            </a:r>
            <a:r>
              <a:rPr lang="en-US" dirty="0" err="1"/>
              <a:t>tidyverse</a:t>
            </a:r>
            <a:r>
              <a:rPr lang="en-US" dirty="0"/>
              <a:t>)</a:t>
            </a:r>
          </a:p>
          <a:p>
            <a:endParaRPr lang="en-US" dirty="0"/>
          </a:p>
          <a:p>
            <a:r>
              <a:rPr lang="en-US" dirty="0" err="1"/>
              <a:t>set.seed</a:t>
            </a:r>
            <a:r>
              <a:rPr lang="en-US" dirty="0"/>
              <a:t>(843)</a:t>
            </a:r>
          </a:p>
          <a:p>
            <a:r>
              <a:rPr lang="en-US" dirty="0" err="1"/>
              <a:t>df</a:t>
            </a:r>
            <a:r>
              <a:rPr lang="en-US" dirty="0"/>
              <a:t> &lt;- </a:t>
            </a:r>
            <a:r>
              <a:rPr lang="en-US" dirty="0" err="1"/>
              <a:t>data_frame</a:t>
            </a:r>
            <a:r>
              <a:rPr lang="en-US" dirty="0"/>
              <a:t>(</a:t>
            </a:r>
          </a:p>
          <a:p>
            <a:r>
              <a:rPr lang="en-US" dirty="0"/>
              <a:t>  x  = rep(1:20, 5),</a:t>
            </a:r>
          </a:p>
          <a:p>
            <a:r>
              <a:rPr lang="en-US" dirty="0"/>
              <a:t>  y  = 2 * x + </a:t>
            </a:r>
            <a:r>
              <a:rPr lang="en-US" dirty="0" err="1"/>
              <a:t>rnorm</a:t>
            </a:r>
            <a:r>
              <a:rPr lang="en-US" dirty="0"/>
              <a:t>(100, 0, 5),</a:t>
            </a:r>
          </a:p>
          <a:p>
            <a:r>
              <a:rPr lang="en-US" dirty="0"/>
              <a:t>  y2 = 2 * x + map(x, ~</a:t>
            </a:r>
            <a:r>
              <a:rPr lang="en-US" dirty="0" err="1"/>
              <a:t>rnorm</a:t>
            </a:r>
            <a:r>
              <a:rPr lang="en-US" dirty="0"/>
              <a:t>(1, 0, .x)) %&gt;%</a:t>
            </a:r>
          </a:p>
          <a:p>
            <a:r>
              <a:rPr lang="en-US" dirty="0"/>
              <a:t>    </a:t>
            </a:r>
            <a:r>
              <a:rPr lang="en-US" dirty="0" err="1"/>
              <a:t>unlist</a:t>
            </a:r>
            <a:endParaRPr lang="en-US" dirty="0"/>
          </a:p>
          <a:p>
            <a:r>
              <a:rPr lang="en-US" dirty="0"/>
              <a:t>)</a:t>
            </a:r>
          </a:p>
          <a:p>
            <a:endParaRPr lang="en-US" dirty="0"/>
          </a:p>
          <a:p>
            <a:r>
              <a:rPr lang="en-US" dirty="0" err="1"/>
              <a:t>df</a:t>
            </a:r>
            <a:r>
              <a:rPr lang="en-US" dirty="0"/>
              <a:t> %&gt;%</a:t>
            </a:r>
          </a:p>
          <a:p>
            <a:r>
              <a:rPr lang="en-US" dirty="0"/>
              <a:t>  gather("measure", "value", y:y2) %&gt;%</a:t>
            </a:r>
          </a:p>
          <a:p>
            <a:r>
              <a:rPr lang="en-US" dirty="0"/>
              <a:t>  mutate(measure = </a:t>
            </a:r>
            <a:r>
              <a:rPr lang="en-US" dirty="0" err="1"/>
              <a:t>case_when</a:t>
            </a:r>
            <a:r>
              <a:rPr lang="en-US" dirty="0"/>
              <a:t>(measure == "y" ~ "Homoscedastic",</a:t>
            </a:r>
          </a:p>
          <a:p>
            <a:r>
              <a:rPr lang="en-US" dirty="0"/>
              <a:t>                             measure == "y2" ~ "Heteroscedastic")) %&gt;%</a:t>
            </a:r>
          </a:p>
          <a:p>
            <a:r>
              <a:rPr lang="en-US" dirty="0"/>
              <a:t>  </a:t>
            </a:r>
            <a:r>
              <a:rPr lang="en-US" dirty="0" err="1"/>
              <a:t>ggplot</a:t>
            </a:r>
            <a:r>
              <a:rPr lang="en-US" dirty="0"/>
              <a:t>(</a:t>
            </a:r>
            <a:r>
              <a:rPr lang="en-US" dirty="0" err="1"/>
              <a:t>aes</a:t>
            </a:r>
            <a:r>
              <a:rPr lang="en-US" dirty="0"/>
              <a:t>(x, value)) +</a:t>
            </a:r>
          </a:p>
          <a:p>
            <a:r>
              <a:rPr lang="en-US" dirty="0"/>
              <a:t>  </a:t>
            </a:r>
            <a:r>
              <a:rPr lang="en-US" dirty="0" err="1"/>
              <a:t>geom_point</a:t>
            </a:r>
            <a:r>
              <a:rPr lang="en-US" dirty="0"/>
              <a:t>() +</a:t>
            </a:r>
          </a:p>
          <a:p>
            <a:r>
              <a:rPr lang="en-US" dirty="0"/>
              <a:t>  </a:t>
            </a:r>
            <a:r>
              <a:rPr lang="en-US" dirty="0" err="1"/>
              <a:t>geom_smooth</a:t>
            </a:r>
            <a:r>
              <a:rPr lang="en-US" dirty="0"/>
              <a:t>(method = "</a:t>
            </a:r>
            <a:r>
              <a:rPr lang="en-US" dirty="0" err="1"/>
              <a:t>lm</a:t>
            </a:r>
            <a:r>
              <a:rPr lang="en-US" dirty="0"/>
              <a:t>", </a:t>
            </a:r>
          </a:p>
          <a:p>
            <a:r>
              <a:rPr lang="en-US" dirty="0"/>
              <a:t>              color = "coral2",</a:t>
            </a:r>
          </a:p>
          <a:p>
            <a:r>
              <a:rPr lang="en-US" dirty="0"/>
              <a:t>              se = FALSE) +</a:t>
            </a:r>
          </a:p>
          <a:p>
            <a:r>
              <a:rPr lang="en-US" dirty="0"/>
              <a:t>  </a:t>
            </a:r>
            <a:r>
              <a:rPr lang="en-US" dirty="0" err="1"/>
              <a:t>facet_wrap</a:t>
            </a:r>
            <a:r>
              <a:rPr lang="en-US" dirty="0"/>
              <a:t>(~measure, scales = "free")</a:t>
            </a:r>
          </a:p>
        </p:txBody>
      </p:sp>
      <p:sp>
        <p:nvSpPr>
          <p:cNvPr id="4" name="Slide Number Placeholder 3"/>
          <p:cNvSpPr>
            <a:spLocks noGrp="1"/>
          </p:cNvSpPr>
          <p:nvPr>
            <p:ph type="sldNum" sz="quarter" idx="10"/>
          </p:nvPr>
        </p:nvSpPr>
        <p:spPr/>
        <p:txBody>
          <a:bodyPr/>
          <a:lstStyle/>
          <a:p>
            <a:fld id="{E936A86A-7E4A-3C48-B2A1-2DF2756BB45D}" type="slidenum">
              <a:rPr lang="en-US" smtClean="0"/>
              <a:t>8</a:t>
            </a:fld>
            <a:endParaRPr lang="en-US"/>
          </a:p>
        </p:txBody>
      </p:sp>
    </p:spTree>
    <p:extLst>
      <p:ext uri="{BB962C8B-B14F-4D97-AF65-F5344CB8AC3E}">
        <p14:creationId xmlns:p14="http://schemas.microsoft.com/office/powerpoint/2010/main" val="10612743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36A86A-7E4A-3C48-B2A1-2DF2756BB45D}" type="slidenum">
              <a:rPr lang="en-US" smtClean="0"/>
              <a:t>9</a:t>
            </a:fld>
            <a:endParaRPr lang="en-US"/>
          </a:p>
        </p:txBody>
      </p:sp>
    </p:spTree>
    <p:extLst>
      <p:ext uri="{BB962C8B-B14F-4D97-AF65-F5344CB8AC3E}">
        <p14:creationId xmlns:p14="http://schemas.microsoft.com/office/powerpoint/2010/main" val="23718500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36A86A-7E4A-3C48-B2A1-2DF2756BB45D}" type="slidenum">
              <a:rPr lang="en-US" smtClean="0"/>
              <a:t>10</a:t>
            </a:fld>
            <a:endParaRPr lang="en-US"/>
          </a:p>
        </p:txBody>
      </p:sp>
    </p:spTree>
    <p:extLst>
      <p:ext uri="{BB962C8B-B14F-4D97-AF65-F5344CB8AC3E}">
        <p14:creationId xmlns:p14="http://schemas.microsoft.com/office/powerpoint/2010/main" val="18147832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E91E9-E08C-EF48-9A3E-8C1AB1B82B9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718E14-5998-DC4B-B564-BC89BA19ED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0BC50F8-2CEC-A946-86BD-85845B223512}"/>
              </a:ext>
            </a:extLst>
          </p:cNvPr>
          <p:cNvSpPr>
            <a:spLocks noGrp="1"/>
          </p:cNvSpPr>
          <p:nvPr>
            <p:ph type="dt" sz="half" idx="10"/>
          </p:nvPr>
        </p:nvSpPr>
        <p:spPr/>
        <p:txBody>
          <a:bodyPr/>
          <a:lstStyle/>
          <a:p>
            <a:fld id="{9912DC49-C670-974F-B190-E41673B9A07F}" type="datetimeFigureOut">
              <a:rPr lang="en-US" smtClean="0"/>
              <a:t>6/4/20</a:t>
            </a:fld>
            <a:endParaRPr lang="en-US"/>
          </a:p>
        </p:txBody>
      </p:sp>
      <p:sp>
        <p:nvSpPr>
          <p:cNvPr id="5" name="Footer Placeholder 4">
            <a:extLst>
              <a:ext uri="{FF2B5EF4-FFF2-40B4-BE49-F238E27FC236}">
                <a16:creationId xmlns:a16="http://schemas.microsoft.com/office/drawing/2014/main" id="{80692E92-3875-104E-B9AF-45BB57B25A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637721-44B5-BA43-B64F-72C9903DE8F7}"/>
              </a:ext>
            </a:extLst>
          </p:cNvPr>
          <p:cNvSpPr>
            <a:spLocks noGrp="1"/>
          </p:cNvSpPr>
          <p:nvPr>
            <p:ph type="sldNum" sz="quarter" idx="12"/>
          </p:nvPr>
        </p:nvSpPr>
        <p:spPr/>
        <p:txBody>
          <a:bodyPr/>
          <a:lstStyle/>
          <a:p>
            <a:fld id="{82BC3928-1E09-6148-A81F-87CAAD32FCC6}" type="slidenum">
              <a:rPr lang="en-US" smtClean="0"/>
              <a:t>‹#›</a:t>
            </a:fld>
            <a:endParaRPr lang="en-US"/>
          </a:p>
        </p:txBody>
      </p:sp>
    </p:spTree>
    <p:extLst>
      <p:ext uri="{BB962C8B-B14F-4D97-AF65-F5344CB8AC3E}">
        <p14:creationId xmlns:p14="http://schemas.microsoft.com/office/powerpoint/2010/main" val="876318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673EE-783B-D74D-B923-125C2E4702B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4582C7-8820-1244-90B6-54EE6147004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D8AC95-6D84-6E44-8919-BBD4B3E21A4D}"/>
              </a:ext>
            </a:extLst>
          </p:cNvPr>
          <p:cNvSpPr>
            <a:spLocks noGrp="1"/>
          </p:cNvSpPr>
          <p:nvPr>
            <p:ph type="dt" sz="half" idx="10"/>
          </p:nvPr>
        </p:nvSpPr>
        <p:spPr/>
        <p:txBody>
          <a:bodyPr/>
          <a:lstStyle/>
          <a:p>
            <a:fld id="{9912DC49-C670-974F-B190-E41673B9A07F}" type="datetimeFigureOut">
              <a:rPr lang="en-US" smtClean="0"/>
              <a:t>6/4/20</a:t>
            </a:fld>
            <a:endParaRPr lang="en-US"/>
          </a:p>
        </p:txBody>
      </p:sp>
      <p:sp>
        <p:nvSpPr>
          <p:cNvPr id="5" name="Footer Placeholder 4">
            <a:extLst>
              <a:ext uri="{FF2B5EF4-FFF2-40B4-BE49-F238E27FC236}">
                <a16:creationId xmlns:a16="http://schemas.microsoft.com/office/drawing/2014/main" id="{BC972800-7C18-0048-AEAA-3A4F454551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39E751-6032-C449-B801-00914CFE0A80}"/>
              </a:ext>
            </a:extLst>
          </p:cNvPr>
          <p:cNvSpPr>
            <a:spLocks noGrp="1"/>
          </p:cNvSpPr>
          <p:nvPr>
            <p:ph type="sldNum" sz="quarter" idx="12"/>
          </p:nvPr>
        </p:nvSpPr>
        <p:spPr/>
        <p:txBody>
          <a:bodyPr/>
          <a:lstStyle/>
          <a:p>
            <a:fld id="{82BC3928-1E09-6148-A81F-87CAAD32FCC6}" type="slidenum">
              <a:rPr lang="en-US" smtClean="0"/>
              <a:t>‹#›</a:t>
            </a:fld>
            <a:endParaRPr lang="en-US"/>
          </a:p>
        </p:txBody>
      </p:sp>
    </p:spTree>
    <p:extLst>
      <p:ext uri="{BB962C8B-B14F-4D97-AF65-F5344CB8AC3E}">
        <p14:creationId xmlns:p14="http://schemas.microsoft.com/office/powerpoint/2010/main" val="10127752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D00280-9E63-BA41-8734-7A69D628634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7BE0618-22CB-6748-B6A2-5143ED4A522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B25724-97DF-3C4C-A21C-155201F97D58}"/>
              </a:ext>
            </a:extLst>
          </p:cNvPr>
          <p:cNvSpPr>
            <a:spLocks noGrp="1"/>
          </p:cNvSpPr>
          <p:nvPr>
            <p:ph type="dt" sz="half" idx="10"/>
          </p:nvPr>
        </p:nvSpPr>
        <p:spPr/>
        <p:txBody>
          <a:bodyPr/>
          <a:lstStyle/>
          <a:p>
            <a:fld id="{9912DC49-C670-974F-B190-E41673B9A07F}" type="datetimeFigureOut">
              <a:rPr lang="en-US" smtClean="0"/>
              <a:t>6/4/20</a:t>
            </a:fld>
            <a:endParaRPr lang="en-US"/>
          </a:p>
        </p:txBody>
      </p:sp>
      <p:sp>
        <p:nvSpPr>
          <p:cNvPr id="5" name="Footer Placeholder 4">
            <a:extLst>
              <a:ext uri="{FF2B5EF4-FFF2-40B4-BE49-F238E27FC236}">
                <a16:creationId xmlns:a16="http://schemas.microsoft.com/office/drawing/2014/main" id="{103FE4E8-02B3-6A47-9CCC-FA55648298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198F94-C872-2044-BF94-9F91C6197DFD}"/>
              </a:ext>
            </a:extLst>
          </p:cNvPr>
          <p:cNvSpPr>
            <a:spLocks noGrp="1"/>
          </p:cNvSpPr>
          <p:nvPr>
            <p:ph type="sldNum" sz="quarter" idx="12"/>
          </p:nvPr>
        </p:nvSpPr>
        <p:spPr/>
        <p:txBody>
          <a:bodyPr/>
          <a:lstStyle/>
          <a:p>
            <a:fld id="{82BC3928-1E09-6148-A81F-87CAAD32FCC6}" type="slidenum">
              <a:rPr lang="en-US" smtClean="0"/>
              <a:t>‹#›</a:t>
            </a:fld>
            <a:endParaRPr lang="en-US"/>
          </a:p>
        </p:txBody>
      </p:sp>
    </p:spTree>
    <p:extLst>
      <p:ext uri="{BB962C8B-B14F-4D97-AF65-F5344CB8AC3E}">
        <p14:creationId xmlns:p14="http://schemas.microsoft.com/office/powerpoint/2010/main" val="2796401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912DC49-C670-974F-B190-E41673B9A07F}" type="datetimeFigureOut">
              <a:rPr lang="en-US" smtClean="0"/>
              <a:t>6/4/20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BC3928-1E09-6148-A81F-87CAAD32FCC6}" type="slidenum">
              <a:rPr lang="en-US" smtClean="0"/>
              <a:t>‹#›</a:t>
            </a:fld>
            <a:endParaRPr lang="en-US"/>
          </a:p>
        </p:txBody>
      </p:sp>
    </p:spTree>
    <p:extLst>
      <p:ext uri="{BB962C8B-B14F-4D97-AF65-F5344CB8AC3E}">
        <p14:creationId xmlns:p14="http://schemas.microsoft.com/office/powerpoint/2010/main" val="15864976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912DC49-C670-974F-B190-E41673B9A07F}" type="datetimeFigureOut">
              <a:rPr lang="en-US" smtClean="0"/>
              <a:t>6/4/20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BC3928-1E09-6148-A81F-87CAAD32FCC6}" type="slidenum">
              <a:rPr lang="en-US" smtClean="0"/>
              <a:t>‹#›</a:t>
            </a:fld>
            <a:endParaRPr lang="en-US"/>
          </a:p>
        </p:txBody>
      </p:sp>
    </p:spTree>
    <p:extLst>
      <p:ext uri="{BB962C8B-B14F-4D97-AF65-F5344CB8AC3E}">
        <p14:creationId xmlns:p14="http://schemas.microsoft.com/office/powerpoint/2010/main" val="31927225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12DC49-C670-974F-B190-E41673B9A07F}" type="datetimeFigureOut">
              <a:rPr lang="en-US" smtClean="0"/>
              <a:t>6/4/20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BC3928-1E09-6148-A81F-87CAAD32FCC6}" type="slidenum">
              <a:rPr lang="en-US" smtClean="0"/>
              <a:t>‹#›</a:t>
            </a:fld>
            <a:endParaRPr lang="en-US"/>
          </a:p>
        </p:txBody>
      </p:sp>
    </p:spTree>
    <p:extLst>
      <p:ext uri="{BB962C8B-B14F-4D97-AF65-F5344CB8AC3E}">
        <p14:creationId xmlns:p14="http://schemas.microsoft.com/office/powerpoint/2010/main" val="27248880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912DC49-C670-974F-B190-E41673B9A07F}" type="datetimeFigureOut">
              <a:rPr lang="en-US" smtClean="0"/>
              <a:t>6/4/20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BC3928-1E09-6148-A81F-87CAAD32FCC6}" type="slidenum">
              <a:rPr lang="en-US" smtClean="0"/>
              <a:t>‹#›</a:t>
            </a:fld>
            <a:endParaRPr lang="en-US"/>
          </a:p>
        </p:txBody>
      </p:sp>
    </p:spTree>
    <p:extLst>
      <p:ext uri="{BB962C8B-B14F-4D97-AF65-F5344CB8AC3E}">
        <p14:creationId xmlns:p14="http://schemas.microsoft.com/office/powerpoint/2010/main" val="28621407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912DC49-C670-974F-B190-E41673B9A07F}" type="datetimeFigureOut">
              <a:rPr lang="en-US" smtClean="0"/>
              <a:t>6/4/20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2BC3928-1E09-6148-A81F-87CAAD32FCC6}" type="slidenum">
              <a:rPr lang="en-US" smtClean="0"/>
              <a:t>‹#›</a:t>
            </a:fld>
            <a:endParaRPr lang="en-US"/>
          </a:p>
        </p:txBody>
      </p:sp>
    </p:spTree>
    <p:extLst>
      <p:ext uri="{BB962C8B-B14F-4D97-AF65-F5344CB8AC3E}">
        <p14:creationId xmlns:p14="http://schemas.microsoft.com/office/powerpoint/2010/main" val="35953562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912DC49-C670-974F-B190-E41673B9A07F}" type="datetimeFigureOut">
              <a:rPr lang="en-US" smtClean="0"/>
              <a:t>6/4/20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2BC3928-1E09-6148-A81F-87CAAD32FCC6}" type="slidenum">
              <a:rPr lang="en-US" smtClean="0"/>
              <a:t>‹#›</a:t>
            </a:fld>
            <a:endParaRPr lang="en-US"/>
          </a:p>
        </p:txBody>
      </p:sp>
    </p:spTree>
    <p:extLst>
      <p:ext uri="{BB962C8B-B14F-4D97-AF65-F5344CB8AC3E}">
        <p14:creationId xmlns:p14="http://schemas.microsoft.com/office/powerpoint/2010/main" val="27569818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12DC49-C670-974F-B190-E41673B9A07F}" type="datetimeFigureOut">
              <a:rPr lang="en-US" smtClean="0"/>
              <a:t>6/4/20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2BC3928-1E09-6148-A81F-87CAAD32FCC6}" type="slidenum">
              <a:rPr lang="en-US" smtClean="0"/>
              <a:t>‹#›</a:t>
            </a:fld>
            <a:endParaRPr lang="en-US"/>
          </a:p>
        </p:txBody>
      </p:sp>
    </p:spTree>
    <p:extLst>
      <p:ext uri="{BB962C8B-B14F-4D97-AF65-F5344CB8AC3E}">
        <p14:creationId xmlns:p14="http://schemas.microsoft.com/office/powerpoint/2010/main" val="34194470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912DC49-C670-974F-B190-E41673B9A07F}" type="datetimeFigureOut">
              <a:rPr lang="en-US" smtClean="0"/>
              <a:t>6/4/20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BC3928-1E09-6148-A81F-87CAAD32FCC6}" type="slidenum">
              <a:rPr lang="en-US" smtClean="0"/>
              <a:t>‹#›</a:t>
            </a:fld>
            <a:endParaRPr lang="en-US"/>
          </a:p>
        </p:txBody>
      </p:sp>
    </p:spTree>
    <p:extLst>
      <p:ext uri="{BB962C8B-B14F-4D97-AF65-F5344CB8AC3E}">
        <p14:creationId xmlns:p14="http://schemas.microsoft.com/office/powerpoint/2010/main" val="28662697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D7FA9-C713-B74A-8E8C-A18ABF9A26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80CE39-83C1-0846-BAA4-94008578DA1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FA33C1-F70D-8945-93F7-7A388C781EC6}"/>
              </a:ext>
            </a:extLst>
          </p:cNvPr>
          <p:cNvSpPr>
            <a:spLocks noGrp="1"/>
          </p:cNvSpPr>
          <p:nvPr>
            <p:ph type="dt" sz="half" idx="10"/>
          </p:nvPr>
        </p:nvSpPr>
        <p:spPr/>
        <p:txBody>
          <a:bodyPr/>
          <a:lstStyle/>
          <a:p>
            <a:fld id="{9912DC49-C670-974F-B190-E41673B9A07F}" type="datetimeFigureOut">
              <a:rPr lang="en-US" smtClean="0"/>
              <a:t>6/4/20</a:t>
            </a:fld>
            <a:endParaRPr lang="en-US"/>
          </a:p>
        </p:txBody>
      </p:sp>
      <p:sp>
        <p:nvSpPr>
          <p:cNvPr id="5" name="Footer Placeholder 4">
            <a:extLst>
              <a:ext uri="{FF2B5EF4-FFF2-40B4-BE49-F238E27FC236}">
                <a16:creationId xmlns:a16="http://schemas.microsoft.com/office/drawing/2014/main" id="{9FAF8931-DBDC-5C40-A9EC-95552FD4CA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0BB271-D3E2-EA49-A7DE-F578EDBFFA49}"/>
              </a:ext>
            </a:extLst>
          </p:cNvPr>
          <p:cNvSpPr>
            <a:spLocks noGrp="1"/>
          </p:cNvSpPr>
          <p:nvPr>
            <p:ph type="sldNum" sz="quarter" idx="12"/>
          </p:nvPr>
        </p:nvSpPr>
        <p:spPr/>
        <p:txBody>
          <a:bodyPr/>
          <a:lstStyle/>
          <a:p>
            <a:fld id="{82BC3928-1E09-6148-A81F-87CAAD32FCC6}" type="slidenum">
              <a:rPr lang="en-US" smtClean="0"/>
              <a:t>‹#›</a:t>
            </a:fld>
            <a:endParaRPr lang="en-US"/>
          </a:p>
        </p:txBody>
      </p:sp>
    </p:spTree>
    <p:extLst>
      <p:ext uri="{BB962C8B-B14F-4D97-AF65-F5344CB8AC3E}">
        <p14:creationId xmlns:p14="http://schemas.microsoft.com/office/powerpoint/2010/main" val="40410805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912DC49-C670-974F-B190-E41673B9A07F}" type="datetimeFigureOut">
              <a:rPr lang="en-US" smtClean="0"/>
              <a:t>6/4/20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BC3928-1E09-6148-A81F-87CAAD32FCC6}" type="slidenum">
              <a:rPr lang="en-US" smtClean="0"/>
              <a:t>‹#›</a:t>
            </a:fld>
            <a:endParaRPr lang="en-US"/>
          </a:p>
        </p:txBody>
      </p:sp>
    </p:spTree>
    <p:extLst>
      <p:ext uri="{BB962C8B-B14F-4D97-AF65-F5344CB8AC3E}">
        <p14:creationId xmlns:p14="http://schemas.microsoft.com/office/powerpoint/2010/main" val="42502133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912DC49-C670-974F-B190-E41673B9A07F}" type="datetimeFigureOut">
              <a:rPr lang="en-US" smtClean="0"/>
              <a:t>6/4/20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BC3928-1E09-6148-A81F-87CAAD32FCC6}" type="slidenum">
              <a:rPr lang="en-US" smtClean="0"/>
              <a:t>‹#›</a:t>
            </a:fld>
            <a:endParaRPr lang="en-US"/>
          </a:p>
        </p:txBody>
      </p:sp>
    </p:spTree>
    <p:extLst>
      <p:ext uri="{BB962C8B-B14F-4D97-AF65-F5344CB8AC3E}">
        <p14:creationId xmlns:p14="http://schemas.microsoft.com/office/powerpoint/2010/main" val="24405073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912DC49-C670-974F-B190-E41673B9A07F}" type="datetimeFigureOut">
              <a:rPr lang="en-US" smtClean="0"/>
              <a:t>6/4/20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BC3928-1E09-6148-A81F-87CAAD32FCC6}" type="slidenum">
              <a:rPr lang="en-US" smtClean="0"/>
              <a:t>‹#›</a:t>
            </a:fld>
            <a:endParaRPr lang="en-US"/>
          </a:p>
        </p:txBody>
      </p:sp>
    </p:spTree>
    <p:extLst>
      <p:ext uri="{BB962C8B-B14F-4D97-AF65-F5344CB8AC3E}">
        <p14:creationId xmlns:p14="http://schemas.microsoft.com/office/powerpoint/2010/main" val="1096818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BB38D-CF26-364D-BBE6-C2BECCCC947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F785482-E005-4D4F-BE51-B957E19D34F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ADDA09C-FF1E-EC43-BB5D-6933B60F5DF0}"/>
              </a:ext>
            </a:extLst>
          </p:cNvPr>
          <p:cNvSpPr>
            <a:spLocks noGrp="1"/>
          </p:cNvSpPr>
          <p:nvPr>
            <p:ph type="dt" sz="half" idx="10"/>
          </p:nvPr>
        </p:nvSpPr>
        <p:spPr/>
        <p:txBody>
          <a:bodyPr/>
          <a:lstStyle/>
          <a:p>
            <a:fld id="{9912DC49-C670-974F-B190-E41673B9A07F}" type="datetimeFigureOut">
              <a:rPr lang="en-US" smtClean="0"/>
              <a:t>6/4/20</a:t>
            </a:fld>
            <a:endParaRPr lang="en-US"/>
          </a:p>
        </p:txBody>
      </p:sp>
      <p:sp>
        <p:nvSpPr>
          <p:cNvPr id="5" name="Footer Placeholder 4">
            <a:extLst>
              <a:ext uri="{FF2B5EF4-FFF2-40B4-BE49-F238E27FC236}">
                <a16:creationId xmlns:a16="http://schemas.microsoft.com/office/drawing/2014/main" id="{6E6249BE-B549-464E-944B-5752EA5B33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262C32-89E0-3E4D-9558-C76F00DC660E}"/>
              </a:ext>
            </a:extLst>
          </p:cNvPr>
          <p:cNvSpPr>
            <a:spLocks noGrp="1"/>
          </p:cNvSpPr>
          <p:nvPr>
            <p:ph type="sldNum" sz="quarter" idx="12"/>
          </p:nvPr>
        </p:nvSpPr>
        <p:spPr/>
        <p:txBody>
          <a:bodyPr/>
          <a:lstStyle/>
          <a:p>
            <a:fld id="{82BC3928-1E09-6148-A81F-87CAAD32FCC6}" type="slidenum">
              <a:rPr lang="en-US" smtClean="0"/>
              <a:t>‹#›</a:t>
            </a:fld>
            <a:endParaRPr lang="en-US"/>
          </a:p>
        </p:txBody>
      </p:sp>
    </p:spTree>
    <p:extLst>
      <p:ext uri="{BB962C8B-B14F-4D97-AF65-F5344CB8AC3E}">
        <p14:creationId xmlns:p14="http://schemas.microsoft.com/office/powerpoint/2010/main" val="1613231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C7F9B-C6DC-CE45-AC0F-FFA0430C4B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0877B1-BEEF-0A43-A985-01F1FE674DA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10FD970-F19B-DC48-9C5D-5057DA6018C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BD3849-3D9A-064F-86AC-3786DE313DB2}"/>
              </a:ext>
            </a:extLst>
          </p:cNvPr>
          <p:cNvSpPr>
            <a:spLocks noGrp="1"/>
          </p:cNvSpPr>
          <p:nvPr>
            <p:ph type="dt" sz="half" idx="10"/>
          </p:nvPr>
        </p:nvSpPr>
        <p:spPr/>
        <p:txBody>
          <a:bodyPr/>
          <a:lstStyle/>
          <a:p>
            <a:fld id="{9912DC49-C670-974F-B190-E41673B9A07F}" type="datetimeFigureOut">
              <a:rPr lang="en-US" smtClean="0"/>
              <a:t>6/4/20</a:t>
            </a:fld>
            <a:endParaRPr lang="en-US"/>
          </a:p>
        </p:txBody>
      </p:sp>
      <p:sp>
        <p:nvSpPr>
          <p:cNvPr id="6" name="Footer Placeholder 5">
            <a:extLst>
              <a:ext uri="{FF2B5EF4-FFF2-40B4-BE49-F238E27FC236}">
                <a16:creationId xmlns:a16="http://schemas.microsoft.com/office/drawing/2014/main" id="{1B1D4093-2998-F346-839D-311FB60EAD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8E4481-4469-A341-B9FD-F040718D0300}"/>
              </a:ext>
            </a:extLst>
          </p:cNvPr>
          <p:cNvSpPr>
            <a:spLocks noGrp="1"/>
          </p:cNvSpPr>
          <p:nvPr>
            <p:ph type="sldNum" sz="quarter" idx="12"/>
          </p:nvPr>
        </p:nvSpPr>
        <p:spPr/>
        <p:txBody>
          <a:bodyPr/>
          <a:lstStyle/>
          <a:p>
            <a:fld id="{82BC3928-1E09-6148-A81F-87CAAD32FCC6}" type="slidenum">
              <a:rPr lang="en-US" smtClean="0"/>
              <a:t>‹#›</a:t>
            </a:fld>
            <a:endParaRPr lang="en-US"/>
          </a:p>
        </p:txBody>
      </p:sp>
    </p:spTree>
    <p:extLst>
      <p:ext uri="{BB962C8B-B14F-4D97-AF65-F5344CB8AC3E}">
        <p14:creationId xmlns:p14="http://schemas.microsoft.com/office/powerpoint/2010/main" val="9756113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366F7-E5B1-4A48-911C-5D4F53A2F27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08E9E95-37E1-954E-BD74-40918D092A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9DFB22C-F7EF-D24F-A8A4-31DC58A5F1F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89A4233-E8AC-3B47-8733-DCBE2A7AEF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8894BA5-B109-3A4B-9577-FECFD9ED3F2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C2FE91E-016F-734F-A6BE-36B07F162C31}"/>
              </a:ext>
            </a:extLst>
          </p:cNvPr>
          <p:cNvSpPr>
            <a:spLocks noGrp="1"/>
          </p:cNvSpPr>
          <p:nvPr>
            <p:ph type="dt" sz="half" idx="10"/>
          </p:nvPr>
        </p:nvSpPr>
        <p:spPr/>
        <p:txBody>
          <a:bodyPr/>
          <a:lstStyle/>
          <a:p>
            <a:fld id="{9912DC49-C670-974F-B190-E41673B9A07F}" type="datetimeFigureOut">
              <a:rPr lang="en-US" smtClean="0"/>
              <a:t>6/4/20</a:t>
            </a:fld>
            <a:endParaRPr lang="en-US"/>
          </a:p>
        </p:txBody>
      </p:sp>
      <p:sp>
        <p:nvSpPr>
          <p:cNvPr id="8" name="Footer Placeholder 7">
            <a:extLst>
              <a:ext uri="{FF2B5EF4-FFF2-40B4-BE49-F238E27FC236}">
                <a16:creationId xmlns:a16="http://schemas.microsoft.com/office/drawing/2014/main" id="{7B9F2C3E-37E4-3947-94EE-55BAA5319A9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E0A38C6-47FB-0847-8714-0F05CAA82838}"/>
              </a:ext>
            </a:extLst>
          </p:cNvPr>
          <p:cNvSpPr>
            <a:spLocks noGrp="1"/>
          </p:cNvSpPr>
          <p:nvPr>
            <p:ph type="sldNum" sz="quarter" idx="12"/>
          </p:nvPr>
        </p:nvSpPr>
        <p:spPr/>
        <p:txBody>
          <a:bodyPr/>
          <a:lstStyle/>
          <a:p>
            <a:fld id="{82BC3928-1E09-6148-A81F-87CAAD32FCC6}" type="slidenum">
              <a:rPr lang="en-US" smtClean="0"/>
              <a:t>‹#›</a:t>
            </a:fld>
            <a:endParaRPr lang="en-US"/>
          </a:p>
        </p:txBody>
      </p:sp>
    </p:spTree>
    <p:extLst>
      <p:ext uri="{BB962C8B-B14F-4D97-AF65-F5344CB8AC3E}">
        <p14:creationId xmlns:p14="http://schemas.microsoft.com/office/powerpoint/2010/main" val="9296753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5ECDE-7D21-EB4D-A97E-6AC50C846D2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A33398B-69E9-874E-83CE-767D5CED7246}"/>
              </a:ext>
            </a:extLst>
          </p:cNvPr>
          <p:cNvSpPr>
            <a:spLocks noGrp="1"/>
          </p:cNvSpPr>
          <p:nvPr>
            <p:ph type="dt" sz="half" idx="10"/>
          </p:nvPr>
        </p:nvSpPr>
        <p:spPr/>
        <p:txBody>
          <a:bodyPr/>
          <a:lstStyle/>
          <a:p>
            <a:fld id="{9912DC49-C670-974F-B190-E41673B9A07F}" type="datetimeFigureOut">
              <a:rPr lang="en-US" smtClean="0"/>
              <a:t>6/4/20</a:t>
            </a:fld>
            <a:endParaRPr lang="en-US"/>
          </a:p>
        </p:txBody>
      </p:sp>
      <p:sp>
        <p:nvSpPr>
          <p:cNvPr id="4" name="Footer Placeholder 3">
            <a:extLst>
              <a:ext uri="{FF2B5EF4-FFF2-40B4-BE49-F238E27FC236}">
                <a16:creationId xmlns:a16="http://schemas.microsoft.com/office/drawing/2014/main" id="{720F8257-BF7D-F940-A0FF-D4D0A1925FA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3AD3BA8-6E9C-EC48-A7B8-D0987004B202}"/>
              </a:ext>
            </a:extLst>
          </p:cNvPr>
          <p:cNvSpPr>
            <a:spLocks noGrp="1"/>
          </p:cNvSpPr>
          <p:nvPr>
            <p:ph type="sldNum" sz="quarter" idx="12"/>
          </p:nvPr>
        </p:nvSpPr>
        <p:spPr/>
        <p:txBody>
          <a:bodyPr/>
          <a:lstStyle/>
          <a:p>
            <a:fld id="{82BC3928-1E09-6148-A81F-87CAAD32FCC6}" type="slidenum">
              <a:rPr lang="en-US" smtClean="0"/>
              <a:t>‹#›</a:t>
            </a:fld>
            <a:endParaRPr lang="en-US"/>
          </a:p>
        </p:txBody>
      </p:sp>
    </p:spTree>
    <p:extLst>
      <p:ext uri="{BB962C8B-B14F-4D97-AF65-F5344CB8AC3E}">
        <p14:creationId xmlns:p14="http://schemas.microsoft.com/office/powerpoint/2010/main" val="22582610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05AE90-93D4-D449-8369-BA2AD8A6DF9C}"/>
              </a:ext>
            </a:extLst>
          </p:cNvPr>
          <p:cNvSpPr>
            <a:spLocks noGrp="1"/>
          </p:cNvSpPr>
          <p:nvPr>
            <p:ph type="dt" sz="half" idx="10"/>
          </p:nvPr>
        </p:nvSpPr>
        <p:spPr/>
        <p:txBody>
          <a:bodyPr/>
          <a:lstStyle/>
          <a:p>
            <a:fld id="{9912DC49-C670-974F-B190-E41673B9A07F}" type="datetimeFigureOut">
              <a:rPr lang="en-US" smtClean="0"/>
              <a:t>6/4/20</a:t>
            </a:fld>
            <a:endParaRPr lang="en-US"/>
          </a:p>
        </p:txBody>
      </p:sp>
      <p:sp>
        <p:nvSpPr>
          <p:cNvPr id="3" name="Footer Placeholder 2">
            <a:extLst>
              <a:ext uri="{FF2B5EF4-FFF2-40B4-BE49-F238E27FC236}">
                <a16:creationId xmlns:a16="http://schemas.microsoft.com/office/drawing/2014/main" id="{EAC8CC44-0E68-324E-A542-8511885829F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A401F6B-0BBF-774D-BBE0-5240EDC93ACD}"/>
              </a:ext>
            </a:extLst>
          </p:cNvPr>
          <p:cNvSpPr>
            <a:spLocks noGrp="1"/>
          </p:cNvSpPr>
          <p:nvPr>
            <p:ph type="sldNum" sz="quarter" idx="12"/>
          </p:nvPr>
        </p:nvSpPr>
        <p:spPr/>
        <p:txBody>
          <a:bodyPr/>
          <a:lstStyle/>
          <a:p>
            <a:fld id="{82BC3928-1E09-6148-A81F-87CAAD32FCC6}" type="slidenum">
              <a:rPr lang="en-US" smtClean="0"/>
              <a:t>‹#›</a:t>
            </a:fld>
            <a:endParaRPr lang="en-US"/>
          </a:p>
        </p:txBody>
      </p:sp>
    </p:spTree>
    <p:extLst>
      <p:ext uri="{BB962C8B-B14F-4D97-AF65-F5344CB8AC3E}">
        <p14:creationId xmlns:p14="http://schemas.microsoft.com/office/powerpoint/2010/main" val="28570514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ABFCC-5D53-484C-BE2A-2FD351EF6F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BB4D33F-2323-594D-BC83-B7BDA697F3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64E2384-87A2-FB44-974F-6897C7C87A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B0678B2-7F1E-5B41-BF60-8EB60E89889F}"/>
              </a:ext>
            </a:extLst>
          </p:cNvPr>
          <p:cNvSpPr>
            <a:spLocks noGrp="1"/>
          </p:cNvSpPr>
          <p:nvPr>
            <p:ph type="dt" sz="half" idx="10"/>
          </p:nvPr>
        </p:nvSpPr>
        <p:spPr/>
        <p:txBody>
          <a:bodyPr/>
          <a:lstStyle/>
          <a:p>
            <a:fld id="{9912DC49-C670-974F-B190-E41673B9A07F}" type="datetimeFigureOut">
              <a:rPr lang="en-US" smtClean="0"/>
              <a:t>6/4/20</a:t>
            </a:fld>
            <a:endParaRPr lang="en-US"/>
          </a:p>
        </p:txBody>
      </p:sp>
      <p:sp>
        <p:nvSpPr>
          <p:cNvPr id="6" name="Footer Placeholder 5">
            <a:extLst>
              <a:ext uri="{FF2B5EF4-FFF2-40B4-BE49-F238E27FC236}">
                <a16:creationId xmlns:a16="http://schemas.microsoft.com/office/drawing/2014/main" id="{2A644168-DC31-3D4F-A7CA-AAE4F9A231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DD2AAA-C42E-CD49-899C-6E86C83E74E9}"/>
              </a:ext>
            </a:extLst>
          </p:cNvPr>
          <p:cNvSpPr>
            <a:spLocks noGrp="1"/>
          </p:cNvSpPr>
          <p:nvPr>
            <p:ph type="sldNum" sz="quarter" idx="12"/>
          </p:nvPr>
        </p:nvSpPr>
        <p:spPr/>
        <p:txBody>
          <a:bodyPr/>
          <a:lstStyle/>
          <a:p>
            <a:fld id="{82BC3928-1E09-6148-A81F-87CAAD32FCC6}" type="slidenum">
              <a:rPr lang="en-US" smtClean="0"/>
              <a:t>‹#›</a:t>
            </a:fld>
            <a:endParaRPr lang="en-US"/>
          </a:p>
        </p:txBody>
      </p:sp>
    </p:spTree>
    <p:extLst>
      <p:ext uri="{BB962C8B-B14F-4D97-AF65-F5344CB8AC3E}">
        <p14:creationId xmlns:p14="http://schemas.microsoft.com/office/powerpoint/2010/main" val="24056662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07D95-A5ED-7848-B257-3ED6D3F7D1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F99E774-07B4-9D4D-96D2-F6AA1DB78C0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461B7E5-566C-AE40-919A-EB494F6731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772CCCF-70F7-AC42-A865-01B1A1B6C945}"/>
              </a:ext>
            </a:extLst>
          </p:cNvPr>
          <p:cNvSpPr>
            <a:spLocks noGrp="1"/>
          </p:cNvSpPr>
          <p:nvPr>
            <p:ph type="dt" sz="half" idx="10"/>
          </p:nvPr>
        </p:nvSpPr>
        <p:spPr/>
        <p:txBody>
          <a:bodyPr/>
          <a:lstStyle/>
          <a:p>
            <a:fld id="{9912DC49-C670-974F-B190-E41673B9A07F}" type="datetimeFigureOut">
              <a:rPr lang="en-US" smtClean="0"/>
              <a:t>6/4/20</a:t>
            </a:fld>
            <a:endParaRPr lang="en-US"/>
          </a:p>
        </p:txBody>
      </p:sp>
      <p:sp>
        <p:nvSpPr>
          <p:cNvPr id="6" name="Footer Placeholder 5">
            <a:extLst>
              <a:ext uri="{FF2B5EF4-FFF2-40B4-BE49-F238E27FC236}">
                <a16:creationId xmlns:a16="http://schemas.microsoft.com/office/drawing/2014/main" id="{D1AA4A6A-D765-2949-80EE-ED96C63C25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2D93DA-550A-DA47-9CAB-D4840964D377}"/>
              </a:ext>
            </a:extLst>
          </p:cNvPr>
          <p:cNvSpPr>
            <a:spLocks noGrp="1"/>
          </p:cNvSpPr>
          <p:nvPr>
            <p:ph type="sldNum" sz="quarter" idx="12"/>
          </p:nvPr>
        </p:nvSpPr>
        <p:spPr/>
        <p:txBody>
          <a:bodyPr/>
          <a:lstStyle/>
          <a:p>
            <a:fld id="{82BC3928-1E09-6148-A81F-87CAAD32FCC6}" type="slidenum">
              <a:rPr lang="en-US" smtClean="0"/>
              <a:t>‹#›</a:t>
            </a:fld>
            <a:endParaRPr lang="en-US"/>
          </a:p>
        </p:txBody>
      </p:sp>
    </p:spTree>
    <p:extLst>
      <p:ext uri="{BB962C8B-B14F-4D97-AF65-F5344CB8AC3E}">
        <p14:creationId xmlns:p14="http://schemas.microsoft.com/office/powerpoint/2010/main" val="31974826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7EF993-F6B1-D04D-BEAB-EA8FF68197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7715F8-4B65-9F4E-BBF0-E023C85AC6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84A5B7-4255-3B4E-9FC6-BF17A975B5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12DC49-C670-974F-B190-E41673B9A07F}" type="datetimeFigureOut">
              <a:rPr lang="en-US" smtClean="0"/>
              <a:t>6/4/20</a:t>
            </a:fld>
            <a:endParaRPr lang="en-US"/>
          </a:p>
        </p:txBody>
      </p:sp>
      <p:sp>
        <p:nvSpPr>
          <p:cNvPr id="5" name="Footer Placeholder 4">
            <a:extLst>
              <a:ext uri="{FF2B5EF4-FFF2-40B4-BE49-F238E27FC236}">
                <a16:creationId xmlns:a16="http://schemas.microsoft.com/office/drawing/2014/main" id="{295A75F6-8FA6-A34B-9137-5A845353C3E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EC3D67E-7D9B-E74D-A301-A7CB10CF0B9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BC3928-1E09-6148-A81F-87CAAD32FCC6}" type="slidenum">
              <a:rPr lang="en-US" smtClean="0"/>
              <a:t>‹#›</a:t>
            </a:fld>
            <a:endParaRPr lang="en-US"/>
          </a:p>
        </p:txBody>
      </p:sp>
    </p:spTree>
    <p:extLst>
      <p:ext uri="{BB962C8B-B14F-4D97-AF65-F5344CB8AC3E}">
        <p14:creationId xmlns:p14="http://schemas.microsoft.com/office/powerpoint/2010/main" val="23231728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F7E79">
                <a:alpha val="90000"/>
              </a:srgbClr>
            </a:gs>
            <a:gs pos="99000">
              <a:schemeClr val="accent4">
                <a:lumMod val="40000"/>
                <a:lumOff val="60000"/>
              </a:schemeClr>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12DC49-C670-974F-B190-E41673B9A07F}" type="datetimeFigureOut">
              <a:rPr lang="en-US" smtClean="0"/>
              <a:t>6/4/20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BC3928-1E09-6148-A81F-87CAAD32FCC6}" type="slidenum">
              <a:rPr lang="en-US" smtClean="0"/>
              <a:t>‹#›</a:t>
            </a:fld>
            <a:endParaRPr lang="en-US"/>
          </a:p>
        </p:txBody>
      </p:sp>
    </p:spTree>
    <p:extLst>
      <p:ext uri="{BB962C8B-B14F-4D97-AF65-F5344CB8AC3E}">
        <p14:creationId xmlns:p14="http://schemas.microsoft.com/office/powerpoint/2010/main" val="95197122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8.tiff"/></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www.sthda.com/english/articles/39-regression-model-diagnostics/161-linear-regression-assumptions-and-diagnostics-in-r-essentials/" TargetMode="External"/><Relationship Id="rId2" Type="http://schemas.openxmlformats.org/officeDocument/2006/relationships/hyperlink" Target="https://www.jmp.com/en_us/statistics-knowledge-portal/what-is-regression/simple-linear-regression-assumptions.html" TargetMode="External"/><Relationship Id="rId1" Type="http://schemas.openxmlformats.org/officeDocument/2006/relationships/slideLayout" Target="../slideLayouts/slideLayout2.xml"/><Relationship Id="rId4" Type="http://schemas.openxmlformats.org/officeDocument/2006/relationships/hyperlink" Target="https://afni.nimh.nih.gov/pub/dist/doc/htmldoc/STATISTICS/center.html"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A8D5D6"/>
            </a:gs>
            <a:gs pos="100000">
              <a:schemeClr val="accent6">
                <a:lumMod val="40000"/>
                <a:lumOff val="60000"/>
              </a:schemeClr>
            </a:gs>
          </a:gsLst>
          <a:lin ang="27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8E724-95E2-8749-B530-6B15BA0641E0}"/>
              </a:ext>
            </a:extLst>
          </p:cNvPr>
          <p:cNvSpPr>
            <a:spLocks noGrp="1"/>
          </p:cNvSpPr>
          <p:nvPr>
            <p:ph type="ctrTitle"/>
          </p:nvPr>
        </p:nvSpPr>
        <p:spPr>
          <a:xfrm>
            <a:off x="970208" y="509174"/>
            <a:ext cx="10543505" cy="3669751"/>
          </a:xfrm>
        </p:spPr>
        <p:txBody>
          <a:bodyPr>
            <a:noAutofit/>
          </a:bodyPr>
          <a:lstStyle/>
          <a:p>
            <a:pPr algn="l"/>
            <a:r>
              <a:rPr lang="en-US" sz="115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Inference and Assumptions</a:t>
            </a:r>
            <a:endParaRPr lang="en-US" sz="4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3" name="Subtitle 2">
            <a:extLst>
              <a:ext uri="{FF2B5EF4-FFF2-40B4-BE49-F238E27FC236}">
                <a16:creationId xmlns:a16="http://schemas.microsoft.com/office/drawing/2014/main" id="{DBA75D46-614D-1D43-AB4C-A52F2DD90169}"/>
              </a:ext>
            </a:extLst>
          </p:cNvPr>
          <p:cNvSpPr>
            <a:spLocks noGrp="1"/>
          </p:cNvSpPr>
          <p:nvPr>
            <p:ph type="subTitle" idx="1"/>
          </p:nvPr>
        </p:nvSpPr>
        <p:spPr>
          <a:xfrm>
            <a:off x="970208" y="5354320"/>
            <a:ext cx="9144000" cy="1175269"/>
          </a:xfrm>
        </p:spPr>
        <p:txBody>
          <a:bodyPr>
            <a:normAutofit fontScale="77500" lnSpcReduction="20000"/>
          </a:bodyPr>
          <a:lstStyle/>
          <a:p>
            <a:pPr algn="l"/>
            <a:endParaRPr lang="en-US" sz="2000" dirty="0">
              <a:latin typeface="Tahoma" panose="020B0604030504040204" pitchFamily="34" charset="0"/>
              <a:ea typeface="Tahoma" panose="020B0604030504040204" pitchFamily="34" charset="0"/>
              <a:cs typeface="Tahoma" panose="020B0604030504040204" pitchFamily="34" charset="0"/>
            </a:endParaRPr>
          </a:p>
          <a:p>
            <a:pPr algn="l"/>
            <a:endParaRPr lang="en-US" sz="2000" dirty="0">
              <a:latin typeface="Tahoma" panose="020B0604030504040204" pitchFamily="34" charset="0"/>
              <a:ea typeface="Tahoma" panose="020B0604030504040204" pitchFamily="34" charset="0"/>
              <a:cs typeface="Tahoma" panose="020B0604030504040204" pitchFamily="34" charset="0"/>
            </a:endParaRPr>
          </a:p>
          <a:p>
            <a:pPr algn="l"/>
            <a:r>
              <a:rPr lang="en-US" sz="2000" dirty="0">
                <a:latin typeface="Tahoma" panose="020B0604030504040204" pitchFamily="34" charset="0"/>
                <a:ea typeface="Tahoma" panose="020B0604030504040204" pitchFamily="34" charset="0"/>
                <a:cs typeface="Tahoma" panose="020B0604030504040204" pitchFamily="34" charset="0"/>
              </a:rPr>
              <a:t>Tyson S. Barrett, PhD</a:t>
            </a:r>
          </a:p>
          <a:p>
            <a:pPr algn="l"/>
            <a:r>
              <a:rPr lang="en-US" sz="2000" dirty="0">
                <a:latin typeface="Tahoma" panose="020B0604030504040204" pitchFamily="34" charset="0"/>
                <a:ea typeface="Tahoma" panose="020B0604030504040204" pitchFamily="34" charset="0"/>
                <a:cs typeface="Tahoma" panose="020B0604030504040204" pitchFamily="34" charset="0"/>
              </a:rPr>
              <a:t>Updated by Carly Fox</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4" name="Rectangle 3">
            <a:extLst>
              <a:ext uri="{FF2B5EF4-FFF2-40B4-BE49-F238E27FC236}">
                <a16:creationId xmlns:a16="http://schemas.microsoft.com/office/drawing/2014/main" id="{D0641E99-4881-F44A-9897-362E11FC5A26}"/>
              </a:ext>
            </a:extLst>
          </p:cNvPr>
          <p:cNvSpPr/>
          <p:nvPr/>
        </p:nvSpPr>
        <p:spPr>
          <a:xfrm>
            <a:off x="970208" y="643169"/>
            <a:ext cx="1338828"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EDUC 7610</a:t>
            </a:r>
          </a:p>
        </p:txBody>
      </p:sp>
    </p:spTree>
    <p:extLst>
      <p:ext uri="{BB962C8B-B14F-4D97-AF65-F5344CB8AC3E}">
        <p14:creationId xmlns:p14="http://schemas.microsoft.com/office/powerpoint/2010/main" val="28482132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4C5EF-04C6-9843-A223-3160AD473D72}"/>
              </a:ext>
            </a:extLst>
          </p:cNvPr>
          <p:cNvSpPr>
            <a:spLocks noGrp="1"/>
          </p:cNvSpPr>
          <p:nvPr>
            <p:ph type="title"/>
          </p:nvPr>
        </p:nvSpPr>
        <p:spPr/>
        <p:txBody>
          <a:bodyPr>
            <a:noAutofit/>
          </a:bodyPr>
          <a:lstStyle/>
          <a:p>
            <a:r>
              <a:rPr lang="en-US" sz="4000" b="1" dirty="0">
                <a:solidFill>
                  <a:schemeClr val="accent1"/>
                </a:solidFill>
                <a:latin typeface="Georgia" panose="02040502050405020303" pitchFamily="18" charset="0"/>
              </a:rPr>
              <a:t>Independent Sampling</a:t>
            </a:r>
            <a:endParaRPr lang="en-US" sz="4000" b="1" dirty="0">
              <a:solidFill>
                <a:schemeClr val="accent2"/>
              </a:solidFill>
              <a:latin typeface="Georgia" panose="02040502050405020303" pitchFamily="18" charset="0"/>
            </a:endParaRPr>
          </a:p>
        </p:txBody>
      </p:sp>
      <p:sp>
        <p:nvSpPr>
          <p:cNvPr id="3" name="TextBox 2">
            <a:extLst>
              <a:ext uri="{FF2B5EF4-FFF2-40B4-BE49-F238E27FC236}">
                <a16:creationId xmlns:a16="http://schemas.microsoft.com/office/drawing/2014/main" id="{56E71547-8ADF-214B-8D48-38643D6BC639}"/>
              </a:ext>
            </a:extLst>
          </p:cNvPr>
          <p:cNvSpPr txBox="1"/>
          <p:nvPr/>
        </p:nvSpPr>
        <p:spPr>
          <a:xfrm>
            <a:off x="838200" y="2057400"/>
            <a:ext cx="10515600" cy="1754326"/>
          </a:xfrm>
          <a:prstGeom prst="rect">
            <a:avLst/>
          </a:prstGeom>
          <a:noFill/>
        </p:spPr>
        <p:txBody>
          <a:bodyPr wrap="square" rtlCol="0">
            <a:spAutoFit/>
          </a:bodyPr>
          <a:lstStyle/>
          <a:p>
            <a:r>
              <a:rPr lang="en-US" sz="3600" dirty="0"/>
              <a:t>Each member of our sample (e.g., person, class, animal) must be independent of the others</a:t>
            </a:r>
          </a:p>
          <a:p>
            <a:pPr marL="571500" indent="-571500">
              <a:buFont typeface="Arial" panose="020B0604020202020204" pitchFamily="34" charset="0"/>
              <a:buChar char="•"/>
            </a:pPr>
            <a:r>
              <a:rPr lang="en-US" sz="3600" dirty="0"/>
              <a:t>No influence from one member to another</a:t>
            </a:r>
          </a:p>
        </p:txBody>
      </p:sp>
      <p:sp>
        <p:nvSpPr>
          <p:cNvPr id="4" name="TextBox 3">
            <a:extLst>
              <a:ext uri="{FF2B5EF4-FFF2-40B4-BE49-F238E27FC236}">
                <a16:creationId xmlns:a16="http://schemas.microsoft.com/office/drawing/2014/main" id="{E5CD5C74-47B1-7C42-8CA0-B0FD3C2F05A9}"/>
              </a:ext>
            </a:extLst>
          </p:cNvPr>
          <p:cNvSpPr txBox="1"/>
          <p:nvPr/>
        </p:nvSpPr>
        <p:spPr>
          <a:xfrm>
            <a:off x="838200" y="4190470"/>
            <a:ext cx="9879756" cy="646331"/>
          </a:xfrm>
          <a:prstGeom prst="rect">
            <a:avLst/>
          </a:prstGeom>
          <a:solidFill>
            <a:schemeClr val="accent4"/>
          </a:solidFill>
          <a:ln>
            <a:solidFill>
              <a:schemeClr val="accent6"/>
            </a:solidFill>
          </a:ln>
        </p:spPr>
        <p:txBody>
          <a:bodyPr wrap="none" rtlCol="0">
            <a:spAutoFit/>
          </a:bodyPr>
          <a:lstStyle/>
          <a:p>
            <a:r>
              <a:rPr lang="en-US" sz="3600" dirty="0">
                <a:solidFill>
                  <a:schemeClr val="bg2"/>
                </a:solidFill>
              </a:rPr>
              <a:t>Name some situations where this would be violated</a:t>
            </a:r>
          </a:p>
        </p:txBody>
      </p:sp>
      <p:sp>
        <p:nvSpPr>
          <p:cNvPr id="5" name="TextBox 4">
            <a:extLst>
              <a:ext uri="{FF2B5EF4-FFF2-40B4-BE49-F238E27FC236}">
                <a16:creationId xmlns:a16="http://schemas.microsoft.com/office/drawing/2014/main" id="{6DA08BB0-66E9-2042-A1B1-51C7ACF98151}"/>
              </a:ext>
            </a:extLst>
          </p:cNvPr>
          <p:cNvSpPr txBox="1"/>
          <p:nvPr/>
        </p:nvSpPr>
        <p:spPr>
          <a:xfrm>
            <a:off x="838200" y="5317958"/>
            <a:ext cx="10515600" cy="1077218"/>
          </a:xfrm>
          <a:prstGeom prst="rect">
            <a:avLst/>
          </a:prstGeom>
          <a:noFill/>
        </p:spPr>
        <p:txBody>
          <a:bodyPr wrap="square" rtlCol="0">
            <a:spAutoFit/>
          </a:bodyPr>
          <a:lstStyle/>
          <a:p>
            <a:r>
              <a:rPr lang="en-US" sz="3200" i="1" dirty="0"/>
              <a:t>When this is violated, we can use multilevel modeling techniques</a:t>
            </a:r>
          </a:p>
        </p:txBody>
      </p:sp>
    </p:spTree>
    <p:extLst>
      <p:ext uri="{BB962C8B-B14F-4D97-AF65-F5344CB8AC3E}">
        <p14:creationId xmlns:p14="http://schemas.microsoft.com/office/powerpoint/2010/main" val="3929348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4C5EF-04C6-9843-A223-3160AD473D72}"/>
              </a:ext>
            </a:extLst>
          </p:cNvPr>
          <p:cNvSpPr>
            <a:spLocks noGrp="1"/>
          </p:cNvSpPr>
          <p:nvPr>
            <p:ph type="title"/>
          </p:nvPr>
        </p:nvSpPr>
        <p:spPr/>
        <p:txBody>
          <a:bodyPr>
            <a:noAutofit/>
          </a:bodyPr>
          <a:lstStyle/>
          <a:p>
            <a:r>
              <a:rPr lang="en-US" sz="4000" b="1" dirty="0">
                <a:solidFill>
                  <a:schemeClr val="accent1"/>
                </a:solidFill>
                <a:latin typeface="Georgia" panose="02040502050405020303" pitchFamily="18" charset="0"/>
              </a:rPr>
              <a:t>What about </a:t>
            </a:r>
            <a:r>
              <a:rPr lang="en-US" sz="4000" b="1" dirty="0">
                <a:solidFill>
                  <a:schemeClr val="accent6"/>
                </a:solidFill>
                <a:latin typeface="Georgia" panose="02040502050405020303" pitchFamily="18" charset="0"/>
              </a:rPr>
              <a:t>violations</a:t>
            </a:r>
            <a:r>
              <a:rPr lang="en-US" sz="4000" b="1" dirty="0">
                <a:solidFill>
                  <a:schemeClr val="accent1"/>
                </a:solidFill>
                <a:latin typeface="Georgia" panose="02040502050405020303" pitchFamily="18" charset="0"/>
              </a:rPr>
              <a:t> of these assumptions?</a:t>
            </a:r>
            <a:endParaRPr lang="en-US" sz="4000" b="1" dirty="0">
              <a:solidFill>
                <a:schemeClr val="accent2"/>
              </a:solidFill>
              <a:latin typeface="Georgia" panose="02040502050405020303" pitchFamily="18" charset="0"/>
            </a:endParaRPr>
          </a:p>
        </p:txBody>
      </p:sp>
      <p:sp>
        <p:nvSpPr>
          <p:cNvPr id="7" name="TextBox 6">
            <a:extLst>
              <a:ext uri="{FF2B5EF4-FFF2-40B4-BE49-F238E27FC236}">
                <a16:creationId xmlns:a16="http://schemas.microsoft.com/office/drawing/2014/main" id="{2FBDC47D-B1B9-3748-AB25-7C35CAD3CEC8}"/>
              </a:ext>
            </a:extLst>
          </p:cNvPr>
          <p:cNvSpPr txBox="1"/>
          <p:nvPr/>
        </p:nvSpPr>
        <p:spPr>
          <a:xfrm>
            <a:off x="1769863" y="2198517"/>
            <a:ext cx="4132171" cy="1938992"/>
          </a:xfrm>
          <a:prstGeom prst="rect">
            <a:avLst/>
          </a:prstGeom>
          <a:noFill/>
        </p:spPr>
        <p:txBody>
          <a:bodyPr wrap="square" rtlCol="0">
            <a:spAutoFit/>
          </a:bodyPr>
          <a:lstStyle/>
          <a:p>
            <a:r>
              <a:rPr lang="en-US" sz="2400" b="1" dirty="0">
                <a:solidFill>
                  <a:schemeClr val="accent1">
                    <a:lumMod val="75000"/>
                  </a:schemeClr>
                </a:solidFill>
              </a:rPr>
              <a:t>Linearity </a:t>
            </a:r>
            <a:r>
              <a:rPr lang="en-US" sz="2400" dirty="0">
                <a:solidFill>
                  <a:schemeClr val="accent1">
                    <a:lumMod val="75000"/>
                  </a:schemeClr>
                </a:solidFill>
              </a:rPr>
              <a:t>– if this is violated we can try different specifications (e.g., square or square root of a predictor); otherwise, violating this is disastrous</a:t>
            </a:r>
          </a:p>
        </p:txBody>
      </p:sp>
      <p:sp>
        <p:nvSpPr>
          <p:cNvPr id="14" name="TextBox 13">
            <a:extLst>
              <a:ext uri="{FF2B5EF4-FFF2-40B4-BE49-F238E27FC236}">
                <a16:creationId xmlns:a16="http://schemas.microsoft.com/office/drawing/2014/main" id="{2D4C51D8-A23D-8F46-AFEB-11ED76B77E8C}"/>
              </a:ext>
            </a:extLst>
          </p:cNvPr>
          <p:cNvSpPr txBox="1"/>
          <p:nvPr/>
        </p:nvSpPr>
        <p:spPr>
          <a:xfrm>
            <a:off x="687516" y="2017364"/>
            <a:ext cx="1082348" cy="2215991"/>
          </a:xfrm>
          <a:prstGeom prst="rect">
            <a:avLst/>
          </a:prstGeom>
          <a:noFill/>
        </p:spPr>
        <p:txBody>
          <a:bodyPr wrap="none" rtlCol="0">
            <a:spAutoFit/>
          </a:bodyPr>
          <a:lstStyle/>
          <a:p>
            <a:r>
              <a:rPr lang="en-US" sz="13800" b="1" dirty="0">
                <a:solidFill>
                  <a:schemeClr val="accent1">
                    <a:lumMod val="75000"/>
                  </a:schemeClr>
                </a:solidFill>
              </a:rPr>
              <a:t>1</a:t>
            </a:r>
          </a:p>
        </p:txBody>
      </p:sp>
      <p:grpSp>
        <p:nvGrpSpPr>
          <p:cNvPr id="4" name="Group 3">
            <a:extLst>
              <a:ext uri="{FF2B5EF4-FFF2-40B4-BE49-F238E27FC236}">
                <a16:creationId xmlns:a16="http://schemas.microsoft.com/office/drawing/2014/main" id="{D2AA605D-F20D-3247-980B-35B6E82C645F}"/>
              </a:ext>
            </a:extLst>
          </p:cNvPr>
          <p:cNvGrpSpPr/>
          <p:nvPr/>
        </p:nvGrpSpPr>
        <p:grpSpPr>
          <a:xfrm>
            <a:off x="687516" y="4511730"/>
            <a:ext cx="5214518" cy="2215991"/>
            <a:chOff x="687516" y="4511730"/>
            <a:chExt cx="5214518" cy="2215991"/>
          </a:xfrm>
        </p:grpSpPr>
        <p:sp>
          <p:nvSpPr>
            <p:cNvPr id="16" name="TextBox 15">
              <a:extLst>
                <a:ext uri="{FF2B5EF4-FFF2-40B4-BE49-F238E27FC236}">
                  <a16:creationId xmlns:a16="http://schemas.microsoft.com/office/drawing/2014/main" id="{B06E6647-B920-074D-9295-66BCFB7413A7}"/>
                </a:ext>
              </a:extLst>
            </p:cNvPr>
            <p:cNvSpPr txBox="1"/>
            <p:nvPr/>
          </p:nvSpPr>
          <p:spPr>
            <a:xfrm>
              <a:off x="687516" y="4511730"/>
              <a:ext cx="1082348" cy="2215991"/>
            </a:xfrm>
            <a:prstGeom prst="rect">
              <a:avLst/>
            </a:prstGeom>
            <a:noFill/>
          </p:spPr>
          <p:txBody>
            <a:bodyPr wrap="none" rtlCol="0">
              <a:spAutoFit/>
            </a:bodyPr>
            <a:lstStyle/>
            <a:p>
              <a:r>
                <a:rPr lang="en-US" sz="13800" b="1" dirty="0">
                  <a:solidFill>
                    <a:schemeClr val="accent1">
                      <a:lumMod val="75000"/>
                    </a:schemeClr>
                  </a:solidFill>
                </a:rPr>
                <a:t>3</a:t>
              </a:r>
            </a:p>
          </p:txBody>
        </p:sp>
        <p:sp>
          <p:nvSpPr>
            <p:cNvPr id="10" name="TextBox 9">
              <a:extLst>
                <a:ext uri="{FF2B5EF4-FFF2-40B4-BE49-F238E27FC236}">
                  <a16:creationId xmlns:a16="http://schemas.microsoft.com/office/drawing/2014/main" id="{426A9F2E-EFB3-9E4D-A51E-CF28EF32B2E4}"/>
                </a:ext>
              </a:extLst>
            </p:cNvPr>
            <p:cNvSpPr txBox="1"/>
            <p:nvPr/>
          </p:nvSpPr>
          <p:spPr>
            <a:xfrm>
              <a:off x="1769863" y="5019559"/>
              <a:ext cx="4132171" cy="1200329"/>
            </a:xfrm>
            <a:prstGeom prst="rect">
              <a:avLst/>
            </a:prstGeom>
            <a:noFill/>
          </p:spPr>
          <p:txBody>
            <a:bodyPr wrap="square" rtlCol="0">
              <a:spAutoFit/>
            </a:bodyPr>
            <a:lstStyle/>
            <a:p>
              <a:r>
                <a:rPr lang="en-US" sz="2400" b="1" dirty="0"/>
                <a:t>Conditional Distribution of Y </a:t>
              </a:r>
              <a:r>
                <a:rPr lang="en-US" sz="2400" dirty="0"/>
                <a:t>–often not too bad in larger samples</a:t>
              </a:r>
            </a:p>
          </p:txBody>
        </p:sp>
      </p:grpSp>
      <p:grpSp>
        <p:nvGrpSpPr>
          <p:cNvPr id="3" name="Group 2">
            <a:extLst>
              <a:ext uri="{FF2B5EF4-FFF2-40B4-BE49-F238E27FC236}">
                <a16:creationId xmlns:a16="http://schemas.microsoft.com/office/drawing/2014/main" id="{307B8471-F6FE-2B4E-AAE8-3EC35F30A1FD}"/>
              </a:ext>
            </a:extLst>
          </p:cNvPr>
          <p:cNvGrpSpPr/>
          <p:nvPr/>
        </p:nvGrpSpPr>
        <p:grpSpPr>
          <a:xfrm>
            <a:off x="6471948" y="2017364"/>
            <a:ext cx="5335747" cy="2215991"/>
            <a:chOff x="6471948" y="2017364"/>
            <a:chExt cx="5335747" cy="2215991"/>
          </a:xfrm>
        </p:grpSpPr>
        <p:sp>
          <p:nvSpPr>
            <p:cNvPr id="15" name="TextBox 14">
              <a:extLst>
                <a:ext uri="{FF2B5EF4-FFF2-40B4-BE49-F238E27FC236}">
                  <a16:creationId xmlns:a16="http://schemas.microsoft.com/office/drawing/2014/main" id="{B5D70289-D350-5A47-B943-60E909BDF51A}"/>
                </a:ext>
              </a:extLst>
            </p:cNvPr>
            <p:cNvSpPr txBox="1"/>
            <p:nvPr/>
          </p:nvSpPr>
          <p:spPr>
            <a:xfrm>
              <a:off x="6471948" y="2017364"/>
              <a:ext cx="1082348" cy="2215991"/>
            </a:xfrm>
            <a:prstGeom prst="rect">
              <a:avLst/>
            </a:prstGeom>
            <a:noFill/>
          </p:spPr>
          <p:txBody>
            <a:bodyPr wrap="none" rtlCol="0">
              <a:spAutoFit/>
            </a:bodyPr>
            <a:lstStyle/>
            <a:p>
              <a:r>
                <a:rPr lang="en-US" sz="13800" b="1" dirty="0">
                  <a:solidFill>
                    <a:schemeClr val="accent1">
                      <a:lumMod val="75000"/>
                    </a:schemeClr>
                  </a:solidFill>
                </a:rPr>
                <a:t>2</a:t>
              </a:r>
            </a:p>
          </p:txBody>
        </p:sp>
        <p:sp>
          <p:nvSpPr>
            <p:cNvPr id="11" name="TextBox 10">
              <a:extLst>
                <a:ext uri="{FF2B5EF4-FFF2-40B4-BE49-F238E27FC236}">
                  <a16:creationId xmlns:a16="http://schemas.microsoft.com/office/drawing/2014/main" id="{779E5B28-F8AC-0447-ACA9-B1B80C3A257E}"/>
                </a:ext>
              </a:extLst>
            </p:cNvPr>
            <p:cNvSpPr txBox="1"/>
            <p:nvPr/>
          </p:nvSpPr>
          <p:spPr>
            <a:xfrm>
              <a:off x="7554296" y="2381746"/>
              <a:ext cx="4253399" cy="1569660"/>
            </a:xfrm>
            <a:prstGeom prst="rect">
              <a:avLst/>
            </a:prstGeom>
            <a:noFill/>
          </p:spPr>
          <p:txBody>
            <a:bodyPr wrap="square" rtlCol="0">
              <a:spAutoFit/>
            </a:bodyPr>
            <a:lstStyle/>
            <a:p>
              <a:r>
                <a:rPr lang="en-US" sz="2400" b="1" dirty="0">
                  <a:solidFill>
                    <a:schemeClr val="accent1">
                      <a:lumMod val="75000"/>
                    </a:schemeClr>
                  </a:solidFill>
                </a:rPr>
                <a:t>Homoscedasticity </a:t>
              </a:r>
              <a:r>
                <a:rPr lang="en-US" sz="2400" dirty="0">
                  <a:solidFill>
                    <a:schemeClr val="accent1">
                      <a:lumMod val="75000"/>
                    </a:schemeClr>
                  </a:solidFill>
                </a:rPr>
                <a:t>– can mess with your standard errors; can use special estimators (sandwich estimator, robust SEs)</a:t>
              </a:r>
            </a:p>
          </p:txBody>
        </p:sp>
      </p:grpSp>
      <p:grpSp>
        <p:nvGrpSpPr>
          <p:cNvPr id="5" name="Group 4">
            <a:extLst>
              <a:ext uri="{FF2B5EF4-FFF2-40B4-BE49-F238E27FC236}">
                <a16:creationId xmlns:a16="http://schemas.microsoft.com/office/drawing/2014/main" id="{218DD4C7-3111-934E-BCAD-74D6A52D8583}"/>
              </a:ext>
            </a:extLst>
          </p:cNvPr>
          <p:cNvGrpSpPr/>
          <p:nvPr/>
        </p:nvGrpSpPr>
        <p:grpSpPr>
          <a:xfrm>
            <a:off x="6471948" y="4511730"/>
            <a:ext cx="5335747" cy="2215991"/>
            <a:chOff x="6471948" y="4511730"/>
            <a:chExt cx="5335747" cy="2215991"/>
          </a:xfrm>
        </p:grpSpPr>
        <p:sp>
          <p:nvSpPr>
            <p:cNvPr id="9" name="TextBox 8">
              <a:extLst>
                <a:ext uri="{FF2B5EF4-FFF2-40B4-BE49-F238E27FC236}">
                  <a16:creationId xmlns:a16="http://schemas.microsoft.com/office/drawing/2014/main" id="{666C354B-36B3-4D4D-AEFD-317793ED5E11}"/>
                </a:ext>
              </a:extLst>
            </p:cNvPr>
            <p:cNvSpPr txBox="1"/>
            <p:nvPr/>
          </p:nvSpPr>
          <p:spPr>
            <a:xfrm>
              <a:off x="6471948" y="4511730"/>
              <a:ext cx="1082348" cy="2215991"/>
            </a:xfrm>
            <a:prstGeom prst="rect">
              <a:avLst/>
            </a:prstGeom>
            <a:noFill/>
          </p:spPr>
          <p:txBody>
            <a:bodyPr wrap="none" rtlCol="0">
              <a:spAutoFit/>
            </a:bodyPr>
            <a:lstStyle/>
            <a:p>
              <a:r>
                <a:rPr lang="en-US" sz="13800" b="1" dirty="0">
                  <a:solidFill>
                    <a:schemeClr val="accent1">
                      <a:lumMod val="75000"/>
                    </a:schemeClr>
                  </a:solidFill>
                </a:rPr>
                <a:t>4</a:t>
              </a:r>
            </a:p>
          </p:txBody>
        </p:sp>
        <p:sp>
          <p:nvSpPr>
            <p:cNvPr id="17" name="TextBox 16">
              <a:extLst>
                <a:ext uri="{FF2B5EF4-FFF2-40B4-BE49-F238E27FC236}">
                  <a16:creationId xmlns:a16="http://schemas.microsoft.com/office/drawing/2014/main" id="{BCC8A7E2-EBDB-1F4F-8C10-61668737B502}"/>
                </a:ext>
              </a:extLst>
            </p:cNvPr>
            <p:cNvSpPr txBox="1"/>
            <p:nvPr/>
          </p:nvSpPr>
          <p:spPr>
            <a:xfrm>
              <a:off x="7675524" y="4834894"/>
              <a:ext cx="4132171" cy="1569660"/>
            </a:xfrm>
            <a:prstGeom prst="rect">
              <a:avLst/>
            </a:prstGeom>
            <a:noFill/>
          </p:spPr>
          <p:txBody>
            <a:bodyPr wrap="square" rtlCol="0">
              <a:spAutoFit/>
            </a:bodyPr>
            <a:lstStyle/>
            <a:p>
              <a:r>
                <a:rPr lang="en-US" sz="2400" b="1" dirty="0">
                  <a:solidFill>
                    <a:schemeClr val="accent1">
                      <a:lumMod val="75000"/>
                    </a:schemeClr>
                  </a:solidFill>
                </a:rPr>
                <a:t>Independent Sampling </a:t>
              </a:r>
              <a:r>
                <a:rPr lang="en-US" sz="2400" dirty="0">
                  <a:solidFill>
                    <a:schemeClr val="accent1">
                      <a:lumMod val="75000"/>
                    </a:schemeClr>
                  </a:solidFill>
                </a:rPr>
                <a:t>– can sometimes really mess up your results (</a:t>
              </a:r>
              <a:r>
                <a:rPr lang="en-US" sz="2400" dirty="0" err="1">
                  <a:solidFill>
                    <a:schemeClr val="accent1">
                      <a:lumMod val="75000"/>
                    </a:schemeClr>
                  </a:solidFill>
                </a:rPr>
                <a:t>simpson’s</a:t>
              </a:r>
              <a:r>
                <a:rPr lang="en-US" sz="2400" dirty="0">
                  <a:solidFill>
                    <a:schemeClr val="accent1">
                      <a:lumMod val="75000"/>
                    </a:schemeClr>
                  </a:solidFill>
                </a:rPr>
                <a:t> paradox); use multilevel modeling to fix</a:t>
              </a:r>
            </a:p>
          </p:txBody>
        </p:sp>
      </p:grpSp>
    </p:spTree>
    <p:extLst>
      <p:ext uri="{BB962C8B-B14F-4D97-AF65-F5344CB8AC3E}">
        <p14:creationId xmlns:p14="http://schemas.microsoft.com/office/powerpoint/2010/main" val="945903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4C5EF-04C6-9843-A223-3160AD473D72}"/>
              </a:ext>
            </a:extLst>
          </p:cNvPr>
          <p:cNvSpPr>
            <a:spLocks noGrp="1"/>
          </p:cNvSpPr>
          <p:nvPr>
            <p:ph type="title"/>
          </p:nvPr>
        </p:nvSpPr>
        <p:spPr>
          <a:xfrm>
            <a:off x="838200" y="365125"/>
            <a:ext cx="4704348" cy="1325563"/>
          </a:xfrm>
        </p:spPr>
        <p:txBody>
          <a:bodyPr>
            <a:noAutofit/>
          </a:bodyPr>
          <a:lstStyle/>
          <a:p>
            <a:r>
              <a:rPr lang="en-US" sz="4000" b="1" dirty="0">
                <a:solidFill>
                  <a:schemeClr val="accent1"/>
                </a:solidFill>
                <a:latin typeface="Georgia" panose="02040502050405020303" pitchFamily="18" charset="0"/>
              </a:rPr>
              <a:t>Assumptions and Residuals </a:t>
            </a:r>
            <a:endParaRPr lang="en-US" sz="4000" b="1" dirty="0">
              <a:solidFill>
                <a:schemeClr val="accent2"/>
              </a:solidFill>
              <a:latin typeface="Georgia" panose="02040502050405020303" pitchFamily="18" charset="0"/>
            </a:endParaRPr>
          </a:p>
        </p:txBody>
      </p:sp>
      <p:sp>
        <p:nvSpPr>
          <p:cNvPr id="6" name="TextBox 5">
            <a:extLst>
              <a:ext uri="{FF2B5EF4-FFF2-40B4-BE49-F238E27FC236}">
                <a16:creationId xmlns:a16="http://schemas.microsoft.com/office/drawing/2014/main" id="{EC527EE5-EC82-164D-A6BB-8F1D7D8A5151}"/>
              </a:ext>
            </a:extLst>
          </p:cNvPr>
          <p:cNvSpPr txBox="1"/>
          <p:nvPr/>
        </p:nvSpPr>
        <p:spPr>
          <a:xfrm>
            <a:off x="838200" y="1949116"/>
            <a:ext cx="4600074" cy="1569660"/>
          </a:xfrm>
          <a:prstGeom prst="rect">
            <a:avLst/>
          </a:prstGeom>
          <a:noFill/>
        </p:spPr>
        <p:txBody>
          <a:bodyPr wrap="square" rtlCol="0">
            <a:spAutoFit/>
          </a:bodyPr>
          <a:lstStyle/>
          <a:p>
            <a:r>
              <a:rPr lang="en-US" sz="3200" dirty="0"/>
              <a:t>All of the assumptions can be framed in terms of the </a:t>
            </a:r>
            <a:r>
              <a:rPr lang="en-US" sz="3200" dirty="0">
                <a:solidFill>
                  <a:schemeClr val="accent2"/>
                </a:solidFill>
              </a:rPr>
              <a:t>residuals</a:t>
            </a:r>
          </a:p>
        </p:txBody>
      </p:sp>
      <p:pic>
        <p:nvPicPr>
          <p:cNvPr id="13" name="Picture 12">
            <a:extLst>
              <a:ext uri="{FF2B5EF4-FFF2-40B4-BE49-F238E27FC236}">
                <a16:creationId xmlns:a16="http://schemas.microsoft.com/office/drawing/2014/main" id="{4FD11963-BACA-8940-A62A-FD5075810B69}"/>
              </a:ext>
            </a:extLst>
          </p:cNvPr>
          <p:cNvPicPr>
            <a:picLocks noChangeAspect="1"/>
          </p:cNvPicPr>
          <p:nvPr/>
        </p:nvPicPr>
        <p:blipFill>
          <a:blip r:embed="rId3"/>
          <a:stretch>
            <a:fillRect/>
          </a:stretch>
        </p:blipFill>
        <p:spPr>
          <a:xfrm>
            <a:off x="5542548" y="252663"/>
            <a:ext cx="6400800" cy="6400800"/>
          </a:xfrm>
          <a:prstGeom prst="rect">
            <a:avLst/>
          </a:prstGeom>
        </p:spPr>
      </p:pic>
      <p:sp>
        <p:nvSpPr>
          <p:cNvPr id="18" name="TextBox 17">
            <a:extLst>
              <a:ext uri="{FF2B5EF4-FFF2-40B4-BE49-F238E27FC236}">
                <a16:creationId xmlns:a16="http://schemas.microsoft.com/office/drawing/2014/main" id="{64197963-B0D5-9243-9D25-36FE1CD43BCB}"/>
              </a:ext>
            </a:extLst>
          </p:cNvPr>
          <p:cNvSpPr txBox="1"/>
          <p:nvPr/>
        </p:nvSpPr>
        <p:spPr>
          <a:xfrm>
            <a:off x="838200" y="3669631"/>
            <a:ext cx="4451684" cy="1815882"/>
          </a:xfrm>
          <a:prstGeom prst="rect">
            <a:avLst/>
          </a:prstGeom>
          <a:noFill/>
        </p:spPr>
        <p:txBody>
          <a:bodyPr wrap="square" rtlCol="0">
            <a:spAutoFit/>
          </a:bodyPr>
          <a:lstStyle/>
          <a:p>
            <a:r>
              <a:rPr lang="en-US" sz="2800" dirty="0"/>
              <a:t>Residuals are normal, homoscedastic, have a mean of zero at all points of x, and are uncorrelated</a:t>
            </a:r>
          </a:p>
        </p:txBody>
      </p:sp>
      <p:sp>
        <p:nvSpPr>
          <p:cNvPr id="19" name="TextBox 18">
            <a:extLst>
              <a:ext uri="{FF2B5EF4-FFF2-40B4-BE49-F238E27FC236}">
                <a16:creationId xmlns:a16="http://schemas.microsoft.com/office/drawing/2014/main" id="{E3A0AAC1-3EA7-C447-8EDA-D4A8D0459754}"/>
              </a:ext>
            </a:extLst>
          </p:cNvPr>
          <p:cNvSpPr txBox="1"/>
          <p:nvPr/>
        </p:nvSpPr>
        <p:spPr>
          <a:xfrm>
            <a:off x="1167063" y="5485513"/>
            <a:ext cx="4227095" cy="646331"/>
          </a:xfrm>
          <a:prstGeom prst="rect">
            <a:avLst/>
          </a:prstGeom>
          <a:noFill/>
        </p:spPr>
        <p:txBody>
          <a:bodyPr wrap="square" rtlCol="0">
            <a:spAutoFit/>
          </a:bodyPr>
          <a:lstStyle/>
          <a:p>
            <a:r>
              <a:rPr lang="en-US" i="1" dirty="0"/>
              <a:t>= </a:t>
            </a:r>
            <a:r>
              <a:rPr lang="en-US" i="1" dirty="0" err="1"/>
              <a:t>i.i.d</a:t>
            </a:r>
            <a:r>
              <a:rPr lang="en-US" i="1" dirty="0"/>
              <a:t>. (independently and identically distributed)</a:t>
            </a:r>
          </a:p>
        </p:txBody>
      </p:sp>
    </p:spTree>
    <p:extLst>
      <p:ext uri="{BB962C8B-B14F-4D97-AF65-F5344CB8AC3E}">
        <p14:creationId xmlns:p14="http://schemas.microsoft.com/office/powerpoint/2010/main" val="9719419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AD237-AC40-468A-AB8B-36F3A6E0E036}"/>
              </a:ext>
            </a:extLst>
          </p:cNvPr>
          <p:cNvSpPr>
            <a:spLocks noGrp="1"/>
          </p:cNvSpPr>
          <p:nvPr>
            <p:ph type="title"/>
          </p:nvPr>
        </p:nvSpPr>
        <p:spPr/>
        <p:txBody>
          <a:bodyPr/>
          <a:lstStyle/>
          <a:p>
            <a:r>
              <a:rPr lang="en-US" b="1" dirty="0">
                <a:latin typeface="Georgia" panose="02040502050405020303" pitchFamily="18" charset="0"/>
              </a:rPr>
              <a:t>Let’s Try an Example…</a:t>
            </a:r>
          </a:p>
        </p:txBody>
      </p:sp>
      <p:sp>
        <p:nvSpPr>
          <p:cNvPr id="3" name="Content Placeholder 2">
            <a:extLst>
              <a:ext uri="{FF2B5EF4-FFF2-40B4-BE49-F238E27FC236}">
                <a16:creationId xmlns:a16="http://schemas.microsoft.com/office/drawing/2014/main" id="{7C795237-5376-4521-947B-8FE39B92A042}"/>
              </a:ext>
            </a:extLst>
          </p:cNvPr>
          <p:cNvSpPr>
            <a:spLocks noGrp="1"/>
          </p:cNvSpPr>
          <p:nvPr>
            <p:ph idx="1"/>
          </p:nvPr>
        </p:nvSpPr>
        <p:spPr/>
        <p:txBody>
          <a:bodyPr>
            <a:normAutofit lnSpcReduction="10000"/>
          </a:bodyPr>
          <a:lstStyle/>
          <a:p>
            <a:pPr marL="0" indent="0">
              <a:buNone/>
            </a:pPr>
            <a:r>
              <a:rPr lang="en-US" dirty="0"/>
              <a:t>A child language researcher wants to determine whether the length of child’s story (word count) is a significant predictor of its narrative quality. They run a simple regression and get the following results:</a:t>
            </a:r>
          </a:p>
          <a:p>
            <a:pPr marL="0" indent="0">
              <a:buNone/>
            </a:pPr>
            <a:endParaRPr lang="en-US" dirty="0"/>
          </a:p>
          <a:p>
            <a:pPr marL="0" indent="0">
              <a:buNone/>
            </a:pPr>
            <a:r>
              <a:rPr lang="en-US" sz="2000" dirty="0">
                <a:latin typeface="Courier New" panose="02070309020205020404" pitchFamily="49" charset="0"/>
                <a:cs typeface="Courier New" panose="02070309020205020404" pitchFamily="49" charset="0"/>
              </a:rPr>
              <a:t>Coefficients:</a:t>
            </a:r>
          </a:p>
          <a:p>
            <a:pPr marL="0" indent="0">
              <a:buNone/>
            </a:pPr>
            <a:r>
              <a:rPr lang="en-US" sz="2000" dirty="0">
                <a:latin typeface="Courier New" panose="02070309020205020404" pitchFamily="49" charset="0"/>
                <a:cs typeface="Courier New" panose="02070309020205020404" pitchFamily="49" charset="0"/>
              </a:rPr>
              <a:t>		Estimate	Std. Error	t value	</a:t>
            </a:r>
            <a:r>
              <a:rPr lang="en-US" sz="2000" dirty="0" err="1">
                <a:latin typeface="Courier New" panose="02070309020205020404" pitchFamily="49" charset="0"/>
                <a:cs typeface="Courier New" panose="02070309020205020404" pitchFamily="49" charset="0"/>
              </a:rPr>
              <a:t>Pr</a:t>
            </a:r>
            <a:r>
              <a:rPr lang="en-US" sz="2000" dirty="0">
                <a:latin typeface="Courier New" panose="02070309020205020404" pitchFamily="49" charset="0"/>
                <a:cs typeface="Courier New" panose="02070309020205020404" pitchFamily="49" charset="0"/>
              </a:rPr>
              <a:t>(&gt;|t|)</a:t>
            </a:r>
          </a:p>
          <a:p>
            <a:pPr marL="0" indent="0">
              <a:buNone/>
            </a:pPr>
            <a:r>
              <a:rPr lang="en-US" sz="2000" dirty="0">
                <a:latin typeface="Courier New" panose="02070309020205020404" pitchFamily="49" charset="0"/>
                <a:cs typeface="Courier New" panose="02070309020205020404" pitchFamily="49" charset="0"/>
              </a:rPr>
              <a:t>(Intercept)	3.955		0.297		13.21		&lt;2e-16 ***</a:t>
            </a:r>
          </a:p>
          <a:p>
            <a:pPr marL="0" indent="0">
              <a:buNone/>
            </a:pPr>
            <a:r>
              <a:rPr lang="en-US" sz="2000" b="1" dirty="0" err="1">
                <a:latin typeface="Courier New" panose="02070309020205020404" pitchFamily="49" charset="0"/>
                <a:cs typeface="Courier New" panose="02070309020205020404" pitchFamily="49" charset="0"/>
              </a:rPr>
              <a:t>Word_count</a:t>
            </a:r>
            <a:r>
              <a:rPr lang="en-US" sz="2000" b="1" dirty="0">
                <a:latin typeface="Courier New" panose="02070309020205020404" pitchFamily="49" charset="0"/>
                <a:cs typeface="Courier New" panose="02070309020205020404" pitchFamily="49" charset="0"/>
              </a:rPr>
              <a:t>	0.053		0.003		16.76		&lt;2e-16 ***</a:t>
            </a:r>
          </a:p>
          <a:p>
            <a:pPr marL="0" indent="0">
              <a:buNone/>
            </a:pPr>
            <a:endParaRPr lang="en-US" sz="2000" dirty="0">
              <a:latin typeface="Courier New" panose="02070309020205020404" pitchFamily="49" charset="0"/>
              <a:cs typeface="Courier New" panose="02070309020205020404" pitchFamily="49" charset="0"/>
            </a:endParaRPr>
          </a:p>
          <a:p>
            <a:pPr marL="0" indent="0">
              <a:buNone/>
            </a:pPr>
            <a:r>
              <a:rPr lang="en-US" dirty="0">
                <a:cs typeface="Courier New" panose="02070309020205020404" pitchFamily="49" charset="0"/>
              </a:rPr>
              <a:t>The results indicate that word count is a significant predictor, but before we make any conclusions, the assumptions need to be assessed</a:t>
            </a:r>
            <a:endParaRPr lang="en-US" sz="3200" dirty="0">
              <a:cs typeface="Courier New" panose="02070309020205020404" pitchFamily="49" charset="0"/>
            </a:endParaRPr>
          </a:p>
        </p:txBody>
      </p:sp>
    </p:spTree>
    <p:extLst>
      <p:ext uri="{BB962C8B-B14F-4D97-AF65-F5344CB8AC3E}">
        <p14:creationId xmlns:p14="http://schemas.microsoft.com/office/powerpoint/2010/main" val="21058533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3359D-9858-41E8-B118-F2471ABD4A20}"/>
              </a:ext>
            </a:extLst>
          </p:cNvPr>
          <p:cNvSpPr>
            <a:spLocks noGrp="1"/>
          </p:cNvSpPr>
          <p:nvPr>
            <p:ph type="title"/>
          </p:nvPr>
        </p:nvSpPr>
        <p:spPr>
          <a:xfrm>
            <a:off x="838200" y="365125"/>
            <a:ext cx="10515600" cy="1325563"/>
          </a:xfrm>
        </p:spPr>
        <p:txBody>
          <a:bodyPr/>
          <a:lstStyle/>
          <a:p>
            <a:r>
              <a:rPr lang="en-US" b="1" dirty="0">
                <a:latin typeface="Georgia" panose="02040502050405020303" pitchFamily="18" charset="0"/>
              </a:rPr>
              <a:t>Checking Assumptions in R</a:t>
            </a:r>
          </a:p>
        </p:txBody>
      </p:sp>
      <p:sp>
        <p:nvSpPr>
          <p:cNvPr id="3" name="Content Placeholder 2">
            <a:extLst>
              <a:ext uri="{FF2B5EF4-FFF2-40B4-BE49-F238E27FC236}">
                <a16:creationId xmlns:a16="http://schemas.microsoft.com/office/drawing/2014/main" id="{9C6B5FA4-D0AC-410C-9680-BADEBBA1F9E1}"/>
              </a:ext>
            </a:extLst>
          </p:cNvPr>
          <p:cNvSpPr>
            <a:spLocks noGrp="1"/>
          </p:cNvSpPr>
          <p:nvPr>
            <p:ph idx="1"/>
          </p:nvPr>
        </p:nvSpPr>
        <p:spPr>
          <a:xfrm>
            <a:off x="641269" y="1579418"/>
            <a:ext cx="11257806" cy="4597545"/>
          </a:xfrm>
        </p:spPr>
        <p:txBody>
          <a:bodyPr>
            <a:normAutofit fontScale="92500" lnSpcReduction="10000"/>
          </a:bodyPr>
          <a:lstStyle/>
          <a:p>
            <a:pPr marL="0" indent="0">
              <a:buNone/>
            </a:pPr>
            <a:r>
              <a:rPr lang="en-US" dirty="0">
                <a:cs typeface="Courier New" panose="02070309020205020404" pitchFamily="49" charset="0"/>
              </a:rPr>
              <a:t>We can check the assumptions by plotting the residuals in R, using the plot() function</a:t>
            </a:r>
          </a:p>
          <a:p>
            <a:pPr marL="0" indent="0">
              <a:buNone/>
            </a:pPr>
            <a:endParaRPr lang="en-US" sz="1800" dirty="0">
              <a:latin typeface="Courier New" panose="02070309020205020404" pitchFamily="49" charset="0"/>
              <a:cs typeface="Courier New" panose="02070309020205020404" pitchFamily="49" charset="0"/>
            </a:endParaRPr>
          </a:p>
          <a:p>
            <a:pPr marL="0" indent="0">
              <a:buNone/>
            </a:pPr>
            <a:r>
              <a:rPr lang="en-US" sz="1900" dirty="0">
                <a:latin typeface="Courier New" panose="02070309020205020404" pitchFamily="49" charset="0"/>
                <a:cs typeface="Courier New" panose="02070309020205020404" pitchFamily="49" charset="0"/>
              </a:rPr>
              <a:t>Model1 &lt;- lm(</a:t>
            </a:r>
            <a:r>
              <a:rPr lang="en-US" sz="1900" dirty="0" err="1">
                <a:latin typeface="Courier New" panose="02070309020205020404" pitchFamily="49" charset="0"/>
                <a:cs typeface="Courier New" panose="02070309020205020404" pitchFamily="49" charset="0"/>
              </a:rPr>
              <a:t>Narr_Quality</a:t>
            </a:r>
            <a:r>
              <a:rPr lang="en-US" sz="1900" dirty="0">
                <a:latin typeface="Courier New" panose="02070309020205020404" pitchFamily="49" charset="0"/>
                <a:cs typeface="Courier New" panose="02070309020205020404" pitchFamily="49" charset="0"/>
              </a:rPr>
              <a:t> ~ </a:t>
            </a:r>
            <a:r>
              <a:rPr lang="en-US" sz="1900" dirty="0" err="1">
                <a:latin typeface="Courier New" panose="02070309020205020404" pitchFamily="49" charset="0"/>
                <a:cs typeface="Courier New" panose="02070309020205020404" pitchFamily="49" charset="0"/>
              </a:rPr>
              <a:t>Word_count</a:t>
            </a:r>
            <a:r>
              <a:rPr lang="en-US" sz="1900" dirty="0">
                <a:latin typeface="Courier New" panose="02070309020205020404" pitchFamily="49" charset="0"/>
                <a:cs typeface="Courier New" panose="02070309020205020404" pitchFamily="49" charset="0"/>
              </a:rPr>
              <a:t>, data = </a:t>
            </a:r>
            <a:r>
              <a:rPr lang="en-US" sz="1900" dirty="0" err="1">
                <a:latin typeface="Courier New" panose="02070309020205020404" pitchFamily="49" charset="0"/>
                <a:cs typeface="Courier New" panose="02070309020205020404" pitchFamily="49" charset="0"/>
              </a:rPr>
              <a:t>Narrs</a:t>
            </a:r>
            <a:r>
              <a:rPr lang="en-US" sz="1900" dirty="0">
                <a:latin typeface="Courier New" panose="02070309020205020404" pitchFamily="49" charset="0"/>
                <a:cs typeface="Courier New" panose="02070309020205020404" pitchFamily="49" charset="0"/>
              </a:rPr>
              <a:t>)</a:t>
            </a:r>
          </a:p>
          <a:p>
            <a:pPr marL="0" indent="0">
              <a:buNone/>
            </a:pPr>
            <a:r>
              <a:rPr lang="en-US" sz="1900" dirty="0">
                <a:latin typeface="Courier New" panose="02070309020205020404" pitchFamily="49" charset="0"/>
                <a:cs typeface="Courier New" panose="02070309020205020404" pitchFamily="49" charset="0"/>
              </a:rPr>
              <a:t>par(</a:t>
            </a:r>
            <a:r>
              <a:rPr lang="en-US" sz="1900" dirty="0" err="1">
                <a:latin typeface="Courier New" panose="02070309020205020404" pitchFamily="49" charset="0"/>
                <a:cs typeface="Courier New" panose="02070309020205020404" pitchFamily="49" charset="0"/>
              </a:rPr>
              <a:t>mfrow</a:t>
            </a:r>
            <a:r>
              <a:rPr lang="en-US" sz="1900" dirty="0">
                <a:latin typeface="Courier New" panose="02070309020205020404" pitchFamily="49" charset="0"/>
                <a:cs typeface="Courier New" panose="02070309020205020404" pitchFamily="49" charset="0"/>
              </a:rPr>
              <a:t> = c(2,2))</a:t>
            </a:r>
          </a:p>
          <a:p>
            <a:pPr marL="0" indent="0">
              <a:buNone/>
            </a:pPr>
            <a:r>
              <a:rPr lang="en-US" sz="1900" dirty="0">
                <a:latin typeface="Courier New" panose="02070309020205020404" pitchFamily="49" charset="0"/>
                <a:cs typeface="Courier New" panose="02070309020205020404" pitchFamily="49" charset="0"/>
              </a:rPr>
              <a:t>plot(Model1)</a:t>
            </a:r>
          </a:p>
          <a:p>
            <a:pPr marL="0" indent="0">
              <a:buNone/>
            </a:pPr>
            <a:endParaRPr lang="en-US" sz="2000" dirty="0">
              <a:latin typeface="Courier New" panose="02070309020205020404" pitchFamily="49" charset="0"/>
              <a:cs typeface="Courier New" panose="02070309020205020404" pitchFamily="49" charset="0"/>
            </a:endParaRPr>
          </a:p>
          <a:p>
            <a:pPr marL="0" indent="0">
              <a:buNone/>
            </a:pPr>
            <a:r>
              <a:rPr lang="en-US" sz="3000" dirty="0">
                <a:cs typeface="Courier New" panose="02070309020205020404" pitchFamily="49" charset="0"/>
              </a:rPr>
              <a:t>This will produce 4 plots:</a:t>
            </a:r>
          </a:p>
          <a:p>
            <a:pPr marL="457200" indent="-457200">
              <a:buFont typeface="+mj-lt"/>
              <a:buAutoNum type="arabicPeriod"/>
            </a:pPr>
            <a:r>
              <a:rPr lang="en-US" sz="2400" b="1" dirty="0">
                <a:solidFill>
                  <a:schemeClr val="tx2"/>
                </a:solidFill>
                <a:cs typeface="Courier New" panose="02070309020205020404" pitchFamily="49" charset="0"/>
              </a:rPr>
              <a:t>Residual vs Fitted </a:t>
            </a:r>
            <a:r>
              <a:rPr lang="en-US" sz="2400" b="1" dirty="0">
                <a:solidFill>
                  <a:schemeClr val="tx2"/>
                </a:solidFill>
                <a:cs typeface="Courier New" panose="02070309020205020404" pitchFamily="49" charset="0"/>
                <a:sym typeface="Wingdings" panose="05000000000000000000" pitchFamily="2" charset="2"/>
              </a:rPr>
              <a:t>=</a:t>
            </a:r>
            <a:r>
              <a:rPr lang="en-US" sz="2400" dirty="0">
                <a:solidFill>
                  <a:schemeClr val="tx2"/>
                </a:solidFill>
                <a:cs typeface="Courier New" panose="02070309020205020404" pitchFamily="49" charset="0"/>
                <a:sym typeface="Wingdings" panose="05000000000000000000" pitchFamily="2" charset="2"/>
              </a:rPr>
              <a:t> checks linearity, look for a horizontal line w/o distinct patterning</a:t>
            </a:r>
            <a:endParaRPr lang="en-US" sz="2400" dirty="0">
              <a:solidFill>
                <a:schemeClr val="tx2"/>
              </a:solidFill>
              <a:cs typeface="Courier New" panose="02070309020205020404" pitchFamily="49" charset="0"/>
            </a:endParaRPr>
          </a:p>
          <a:p>
            <a:pPr marL="457200" indent="-457200">
              <a:buFont typeface="+mj-lt"/>
              <a:buAutoNum type="arabicPeriod"/>
            </a:pPr>
            <a:r>
              <a:rPr lang="en-US" sz="2400" b="1" dirty="0">
                <a:solidFill>
                  <a:schemeClr val="accent2"/>
                </a:solidFill>
                <a:cs typeface="Courier New" panose="02070309020205020404" pitchFamily="49" charset="0"/>
              </a:rPr>
              <a:t>Normal Q-Q </a:t>
            </a:r>
            <a:r>
              <a:rPr lang="en-US" sz="2400" b="1" dirty="0">
                <a:solidFill>
                  <a:schemeClr val="accent2"/>
                </a:solidFill>
                <a:cs typeface="Courier New" panose="02070309020205020404" pitchFamily="49" charset="0"/>
                <a:sym typeface="Wingdings" panose="05000000000000000000" pitchFamily="2" charset="2"/>
              </a:rPr>
              <a:t>= </a:t>
            </a:r>
            <a:r>
              <a:rPr lang="en-US" sz="2400" dirty="0">
                <a:solidFill>
                  <a:schemeClr val="accent2"/>
                </a:solidFill>
                <a:cs typeface="Courier New" panose="02070309020205020404" pitchFamily="49" charset="0"/>
                <a:sym typeface="Wingdings" panose="05000000000000000000" pitchFamily="2" charset="2"/>
              </a:rPr>
              <a:t>checks normality, look for residuals following the straight dashed line</a:t>
            </a:r>
            <a:endParaRPr lang="en-US" sz="2400" b="1" dirty="0">
              <a:solidFill>
                <a:schemeClr val="accent2"/>
              </a:solidFill>
              <a:cs typeface="Courier New" panose="02070309020205020404" pitchFamily="49" charset="0"/>
            </a:endParaRPr>
          </a:p>
          <a:p>
            <a:pPr marL="457200" indent="-457200">
              <a:buFont typeface="+mj-lt"/>
              <a:buAutoNum type="arabicPeriod"/>
            </a:pPr>
            <a:r>
              <a:rPr lang="en-US" sz="2400" b="1" dirty="0">
                <a:solidFill>
                  <a:schemeClr val="accent6"/>
                </a:solidFill>
                <a:cs typeface="Courier New" panose="02070309020205020404" pitchFamily="49" charset="0"/>
              </a:rPr>
              <a:t>Scale Location =</a:t>
            </a:r>
            <a:r>
              <a:rPr lang="en-US" sz="2400" dirty="0">
                <a:solidFill>
                  <a:schemeClr val="accent6"/>
                </a:solidFill>
                <a:cs typeface="Courier New" panose="02070309020205020404" pitchFamily="49" charset="0"/>
                <a:sym typeface="Wingdings" panose="05000000000000000000" pitchFamily="2" charset="2"/>
              </a:rPr>
              <a:t> checks homoscedasticity, look for horizontal line with equally spread points</a:t>
            </a:r>
            <a:endParaRPr lang="en-US" sz="2400" dirty="0">
              <a:solidFill>
                <a:schemeClr val="accent6"/>
              </a:solidFill>
              <a:cs typeface="Courier New" panose="02070309020205020404" pitchFamily="49" charset="0"/>
            </a:endParaRPr>
          </a:p>
          <a:p>
            <a:pPr marL="457200" indent="-457200">
              <a:buFont typeface="+mj-lt"/>
              <a:buAutoNum type="arabicPeriod"/>
            </a:pPr>
            <a:r>
              <a:rPr lang="en-US" sz="2400" b="1" dirty="0">
                <a:solidFill>
                  <a:schemeClr val="accent3"/>
                </a:solidFill>
                <a:cs typeface="Courier New" panose="02070309020205020404" pitchFamily="49" charset="0"/>
              </a:rPr>
              <a:t>Residual vs Leverage = </a:t>
            </a:r>
            <a:r>
              <a:rPr lang="en-US" sz="2400" dirty="0">
                <a:solidFill>
                  <a:schemeClr val="accent3"/>
                </a:solidFill>
                <a:cs typeface="Courier New" panose="02070309020205020404" pitchFamily="49" charset="0"/>
              </a:rPr>
              <a:t>checks for influential points, don’t worry about this too much for now</a:t>
            </a:r>
            <a:endParaRPr lang="en-US" sz="2000" b="1" dirty="0">
              <a:solidFill>
                <a:schemeClr val="accent3"/>
              </a:solidFill>
              <a:cs typeface="Courier New" panose="02070309020205020404" pitchFamily="49" charset="0"/>
            </a:endParaRPr>
          </a:p>
        </p:txBody>
      </p:sp>
    </p:spTree>
    <p:extLst>
      <p:ext uri="{BB962C8B-B14F-4D97-AF65-F5344CB8AC3E}">
        <p14:creationId xmlns:p14="http://schemas.microsoft.com/office/powerpoint/2010/main" val="20769711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close up of a map&#10;&#10;Description automatically generated">
            <a:extLst>
              <a:ext uri="{FF2B5EF4-FFF2-40B4-BE49-F238E27FC236}">
                <a16:creationId xmlns:a16="http://schemas.microsoft.com/office/drawing/2014/main" id="{EBC8CD47-EA15-48E1-92B0-37F6FE6140E5}"/>
              </a:ext>
            </a:extLst>
          </p:cNvPr>
          <p:cNvPicPr>
            <a:picLocks noChangeAspect="1"/>
          </p:cNvPicPr>
          <p:nvPr/>
        </p:nvPicPr>
        <p:blipFill>
          <a:blip r:embed="rId3"/>
          <a:stretch>
            <a:fillRect/>
          </a:stretch>
        </p:blipFill>
        <p:spPr>
          <a:xfrm>
            <a:off x="2396535" y="449916"/>
            <a:ext cx="7398929" cy="5974635"/>
          </a:xfrm>
          <a:prstGeom prst="rect">
            <a:avLst/>
          </a:prstGeom>
        </p:spPr>
      </p:pic>
      <p:cxnSp>
        <p:nvCxnSpPr>
          <p:cNvPr id="6" name="Straight Arrow Connector 5">
            <a:extLst>
              <a:ext uri="{FF2B5EF4-FFF2-40B4-BE49-F238E27FC236}">
                <a16:creationId xmlns:a16="http://schemas.microsoft.com/office/drawing/2014/main" id="{44025D9D-4722-44F9-A408-63842C3F9793}"/>
              </a:ext>
            </a:extLst>
          </p:cNvPr>
          <p:cNvCxnSpPr/>
          <p:nvPr/>
        </p:nvCxnSpPr>
        <p:spPr>
          <a:xfrm flipV="1">
            <a:off x="1626919" y="1852551"/>
            <a:ext cx="2339439" cy="89064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52FC37AA-6CEE-41AC-B9C5-067143257D83}"/>
              </a:ext>
            </a:extLst>
          </p:cNvPr>
          <p:cNvSpPr txBox="1"/>
          <p:nvPr/>
        </p:nvSpPr>
        <p:spPr>
          <a:xfrm>
            <a:off x="266080" y="2783382"/>
            <a:ext cx="2130455" cy="1200329"/>
          </a:xfrm>
          <a:prstGeom prst="rect">
            <a:avLst/>
          </a:prstGeom>
          <a:noFill/>
        </p:spPr>
        <p:txBody>
          <a:bodyPr wrap="none" rtlCol="0">
            <a:spAutoFit/>
          </a:bodyPr>
          <a:lstStyle/>
          <a:p>
            <a:r>
              <a:rPr lang="en-US" dirty="0"/>
              <a:t>Line is roughly</a:t>
            </a:r>
          </a:p>
          <a:p>
            <a:r>
              <a:rPr lang="en-US" dirty="0"/>
              <a:t>horizontal with no </a:t>
            </a:r>
          </a:p>
          <a:p>
            <a:r>
              <a:rPr lang="en-US" dirty="0"/>
              <a:t>distinct pattern;</a:t>
            </a:r>
          </a:p>
          <a:p>
            <a:r>
              <a:rPr lang="en-US" dirty="0"/>
              <a:t>Linearity seems okay</a:t>
            </a:r>
          </a:p>
        </p:txBody>
      </p:sp>
      <p:cxnSp>
        <p:nvCxnSpPr>
          <p:cNvPr id="11" name="Straight Arrow Connector 10">
            <a:extLst>
              <a:ext uri="{FF2B5EF4-FFF2-40B4-BE49-F238E27FC236}">
                <a16:creationId xmlns:a16="http://schemas.microsoft.com/office/drawing/2014/main" id="{E3E5F808-5262-44F8-A74E-C1A9E0F75CC3}"/>
              </a:ext>
            </a:extLst>
          </p:cNvPr>
          <p:cNvCxnSpPr/>
          <p:nvPr/>
        </p:nvCxnSpPr>
        <p:spPr>
          <a:xfrm flipH="1" flipV="1">
            <a:off x="8478982" y="1852551"/>
            <a:ext cx="1650670" cy="391885"/>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6265D2A-E665-4BC6-A5DE-E60D344CFC5D}"/>
              </a:ext>
            </a:extLst>
          </p:cNvPr>
          <p:cNvSpPr txBox="1"/>
          <p:nvPr/>
        </p:nvSpPr>
        <p:spPr>
          <a:xfrm>
            <a:off x="10129652" y="1484416"/>
            <a:ext cx="1692899" cy="1200329"/>
          </a:xfrm>
          <a:prstGeom prst="rect">
            <a:avLst/>
          </a:prstGeom>
          <a:noFill/>
        </p:spPr>
        <p:txBody>
          <a:bodyPr wrap="none" rtlCol="0">
            <a:spAutoFit/>
          </a:bodyPr>
          <a:lstStyle/>
          <a:p>
            <a:r>
              <a:rPr lang="en-US" dirty="0">
                <a:solidFill>
                  <a:schemeClr val="accent2"/>
                </a:solidFill>
              </a:rPr>
              <a:t>Residuals follow</a:t>
            </a:r>
          </a:p>
          <a:p>
            <a:r>
              <a:rPr lang="en-US" dirty="0">
                <a:solidFill>
                  <a:schemeClr val="accent2"/>
                </a:solidFill>
              </a:rPr>
              <a:t>the line, </a:t>
            </a:r>
          </a:p>
          <a:p>
            <a:r>
              <a:rPr lang="en-US" dirty="0">
                <a:solidFill>
                  <a:schemeClr val="accent2"/>
                </a:solidFill>
              </a:rPr>
              <a:t>normality looks</a:t>
            </a:r>
          </a:p>
          <a:p>
            <a:r>
              <a:rPr lang="en-US" dirty="0">
                <a:solidFill>
                  <a:schemeClr val="accent2"/>
                </a:solidFill>
              </a:rPr>
              <a:t>good</a:t>
            </a:r>
          </a:p>
        </p:txBody>
      </p:sp>
      <p:cxnSp>
        <p:nvCxnSpPr>
          <p:cNvPr id="14" name="Straight Arrow Connector 13">
            <a:extLst>
              <a:ext uri="{FF2B5EF4-FFF2-40B4-BE49-F238E27FC236}">
                <a16:creationId xmlns:a16="http://schemas.microsoft.com/office/drawing/2014/main" id="{2D4E2E5E-7D3F-49C5-A267-AE648FA64938}"/>
              </a:ext>
            </a:extLst>
          </p:cNvPr>
          <p:cNvCxnSpPr/>
          <p:nvPr/>
        </p:nvCxnSpPr>
        <p:spPr>
          <a:xfrm flipV="1">
            <a:off x="1781299" y="4928260"/>
            <a:ext cx="1686296" cy="629392"/>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680BD92D-DFF9-410E-912F-7DBAE9C25B1E}"/>
              </a:ext>
            </a:extLst>
          </p:cNvPr>
          <p:cNvSpPr txBox="1"/>
          <p:nvPr/>
        </p:nvSpPr>
        <p:spPr>
          <a:xfrm>
            <a:off x="266080" y="4702628"/>
            <a:ext cx="1871666" cy="2031325"/>
          </a:xfrm>
          <a:prstGeom prst="rect">
            <a:avLst/>
          </a:prstGeom>
          <a:noFill/>
        </p:spPr>
        <p:txBody>
          <a:bodyPr wrap="none" rtlCol="0">
            <a:spAutoFit/>
          </a:bodyPr>
          <a:lstStyle/>
          <a:p>
            <a:r>
              <a:rPr lang="en-US" dirty="0">
                <a:solidFill>
                  <a:schemeClr val="accent6"/>
                </a:solidFill>
              </a:rPr>
              <a:t>Line is roughly </a:t>
            </a:r>
          </a:p>
          <a:p>
            <a:r>
              <a:rPr lang="en-US" dirty="0">
                <a:solidFill>
                  <a:schemeClr val="accent6"/>
                </a:solidFill>
              </a:rPr>
              <a:t>horizontal with </a:t>
            </a:r>
          </a:p>
          <a:p>
            <a:r>
              <a:rPr lang="en-US" dirty="0">
                <a:solidFill>
                  <a:schemeClr val="accent6"/>
                </a:solidFill>
              </a:rPr>
              <a:t>Somewhat </a:t>
            </a:r>
          </a:p>
          <a:p>
            <a:r>
              <a:rPr lang="en-US" dirty="0">
                <a:solidFill>
                  <a:schemeClr val="accent6"/>
                </a:solidFill>
              </a:rPr>
              <a:t>equal distribution</a:t>
            </a:r>
          </a:p>
          <a:p>
            <a:r>
              <a:rPr lang="en-US" dirty="0">
                <a:solidFill>
                  <a:schemeClr val="accent6"/>
                </a:solidFill>
              </a:rPr>
              <a:t>of residuals; </a:t>
            </a:r>
          </a:p>
          <a:p>
            <a:r>
              <a:rPr lang="en-US" dirty="0">
                <a:solidFill>
                  <a:schemeClr val="accent6"/>
                </a:solidFill>
              </a:rPr>
              <a:t>homoscedasticity </a:t>
            </a:r>
          </a:p>
          <a:p>
            <a:r>
              <a:rPr lang="en-US" dirty="0">
                <a:solidFill>
                  <a:schemeClr val="accent6"/>
                </a:solidFill>
              </a:rPr>
              <a:t>seems okay</a:t>
            </a:r>
          </a:p>
        </p:txBody>
      </p:sp>
      <p:cxnSp>
        <p:nvCxnSpPr>
          <p:cNvPr id="17" name="Straight Arrow Connector 16">
            <a:extLst>
              <a:ext uri="{FF2B5EF4-FFF2-40B4-BE49-F238E27FC236}">
                <a16:creationId xmlns:a16="http://schemas.microsoft.com/office/drawing/2014/main" id="{674CFC7B-2BEF-49C9-AF95-FB0F6F28D99D}"/>
              </a:ext>
            </a:extLst>
          </p:cNvPr>
          <p:cNvCxnSpPr/>
          <p:nvPr/>
        </p:nvCxnSpPr>
        <p:spPr>
          <a:xfrm flipH="1">
            <a:off x="9304317" y="4702628"/>
            <a:ext cx="599704" cy="540328"/>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70C7F65E-7DA7-457C-B238-53468B66AC28}"/>
              </a:ext>
            </a:extLst>
          </p:cNvPr>
          <p:cNvSpPr txBox="1"/>
          <p:nvPr/>
        </p:nvSpPr>
        <p:spPr>
          <a:xfrm>
            <a:off x="10017249" y="3983711"/>
            <a:ext cx="1805302" cy="1754326"/>
          </a:xfrm>
          <a:prstGeom prst="rect">
            <a:avLst/>
          </a:prstGeom>
          <a:noFill/>
        </p:spPr>
        <p:txBody>
          <a:bodyPr wrap="none" rtlCol="0">
            <a:spAutoFit/>
          </a:bodyPr>
          <a:lstStyle/>
          <a:p>
            <a:r>
              <a:rPr lang="en-US" dirty="0">
                <a:solidFill>
                  <a:schemeClr val="accent3"/>
                </a:solidFill>
              </a:rPr>
              <a:t>It seems we have</a:t>
            </a:r>
          </a:p>
          <a:p>
            <a:r>
              <a:rPr lang="en-US" dirty="0">
                <a:solidFill>
                  <a:schemeClr val="accent3"/>
                </a:solidFill>
              </a:rPr>
              <a:t>some influential </a:t>
            </a:r>
          </a:p>
          <a:p>
            <a:r>
              <a:rPr lang="en-US" dirty="0">
                <a:solidFill>
                  <a:schemeClr val="accent3"/>
                </a:solidFill>
              </a:rPr>
              <a:t>points, but again </a:t>
            </a:r>
          </a:p>
          <a:p>
            <a:r>
              <a:rPr lang="en-US" dirty="0">
                <a:solidFill>
                  <a:schemeClr val="accent3"/>
                </a:solidFill>
              </a:rPr>
              <a:t>we won’t worry</a:t>
            </a:r>
          </a:p>
          <a:p>
            <a:r>
              <a:rPr lang="en-US" dirty="0">
                <a:solidFill>
                  <a:schemeClr val="accent3"/>
                </a:solidFill>
              </a:rPr>
              <a:t>about that for </a:t>
            </a:r>
          </a:p>
          <a:p>
            <a:r>
              <a:rPr lang="en-US" dirty="0">
                <a:solidFill>
                  <a:schemeClr val="accent3"/>
                </a:solidFill>
              </a:rPr>
              <a:t>now</a:t>
            </a:r>
          </a:p>
        </p:txBody>
      </p:sp>
      <p:sp>
        <p:nvSpPr>
          <p:cNvPr id="19" name="TextBox 18">
            <a:extLst>
              <a:ext uri="{FF2B5EF4-FFF2-40B4-BE49-F238E27FC236}">
                <a16:creationId xmlns:a16="http://schemas.microsoft.com/office/drawing/2014/main" id="{E5BA47D2-F2F4-481D-B922-DCE0348088AC}"/>
              </a:ext>
            </a:extLst>
          </p:cNvPr>
          <p:cNvSpPr txBox="1"/>
          <p:nvPr/>
        </p:nvSpPr>
        <p:spPr>
          <a:xfrm>
            <a:off x="1860817" y="265319"/>
            <a:ext cx="9047861" cy="461665"/>
          </a:xfrm>
          <a:prstGeom prst="rect">
            <a:avLst/>
          </a:prstGeom>
          <a:noFill/>
        </p:spPr>
        <p:txBody>
          <a:bodyPr wrap="none" rtlCol="0">
            <a:spAutoFit/>
          </a:bodyPr>
          <a:lstStyle/>
          <a:p>
            <a:r>
              <a:rPr lang="en-US" sz="2400" b="1" dirty="0"/>
              <a:t>It seems like the model is not violating any of the assumptions (woo)!</a:t>
            </a:r>
          </a:p>
        </p:txBody>
      </p:sp>
    </p:spTree>
    <p:extLst>
      <p:ext uri="{BB962C8B-B14F-4D97-AF65-F5344CB8AC3E}">
        <p14:creationId xmlns:p14="http://schemas.microsoft.com/office/powerpoint/2010/main" val="3411494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4C5EF-04C6-9843-A223-3160AD473D72}"/>
              </a:ext>
            </a:extLst>
          </p:cNvPr>
          <p:cNvSpPr>
            <a:spLocks noGrp="1"/>
          </p:cNvSpPr>
          <p:nvPr>
            <p:ph type="title"/>
          </p:nvPr>
        </p:nvSpPr>
        <p:spPr>
          <a:xfrm>
            <a:off x="838199" y="365125"/>
            <a:ext cx="10435389" cy="1325563"/>
          </a:xfrm>
        </p:spPr>
        <p:txBody>
          <a:bodyPr>
            <a:noAutofit/>
          </a:bodyPr>
          <a:lstStyle/>
          <a:p>
            <a:r>
              <a:rPr lang="en-US" sz="4000" b="1" dirty="0">
                <a:solidFill>
                  <a:schemeClr val="accent1"/>
                </a:solidFill>
                <a:latin typeface="Georgia" panose="02040502050405020303" pitchFamily="18" charset="0"/>
              </a:rPr>
              <a:t>Quick Aside about Vocab and Notation</a:t>
            </a:r>
            <a:endParaRPr lang="en-US" sz="4000" b="1" dirty="0">
              <a:solidFill>
                <a:schemeClr val="accent2"/>
              </a:solidFill>
              <a:latin typeface="Georgia" panose="02040502050405020303" pitchFamily="18" charset="0"/>
            </a:endParaRPr>
          </a:p>
        </p:txBody>
      </p:sp>
      <p:sp>
        <p:nvSpPr>
          <p:cNvPr id="6" name="TextBox 5">
            <a:extLst>
              <a:ext uri="{FF2B5EF4-FFF2-40B4-BE49-F238E27FC236}">
                <a16:creationId xmlns:a16="http://schemas.microsoft.com/office/drawing/2014/main" id="{EC527EE5-EC82-164D-A6BB-8F1D7D8A5151}"/>
              </a:ext>
            </a:extLst>
          </p:cNvPr>
          <p:cNvSpPr txBox="1"/>
          <p:nvPr/>
        </p:nvSpPr>
        <p:spPr>
          <a:xfrm>
            <a:off x="838199" y="2638339"/>
            <a:ext cx="4876800" cy="769441"/>
          </a:xfrm>
          <a:prstGeom prst="rect">
            <a:avLst/>
          </a:prstGeom>
          <a:noFill/>
        </p:spPr>
        <p:txBody>
          <a:bodyPr wrap="square" rtlCol="0">
            <a:spAutoFit/>
          </a:bodyPr>
          <a:lstStyle/>
          <a:p>
            <a:pPr algn="r"/>
            <a:r>
              <a:rPr lang="en-US" sz="4400" dirty="0">
                <a:solidFill>
                  <a:schemeClr val="accent6"/>
                </a:solidFill>
              </a:rPr>
              <a:t>Expected Value</a:t>
            </a:r>
          </a:p>
        </p:txBody>
      </p:sp>
      <p:sp>
        <p:nvSpPr>
          <p:cNvPr id="18" name="TextBox 17">
            <a:extLst>
              <a:ext uri="{FF2B5EF4-FFF2-40B4-BE49-F238E27FC236}">
                <a16:creationId xmlns:a16="http://schemas.microsoft.com/office/drawing/2014/main" id="{64197963-B0D5-9243-9D25-36FE1CD43BCB}"/>
              </a:ext>
            </a:extLst>
          </p:cNvPr>
          <p:cNvSpPr txBox="1"/>
          <p:nvPr/>
        </p:nvSpPr>
        <p:spPr>
          <a:xfrm>
            <a:off x="838199" y="4355431"/>
            <a:ext cx="4876800" cy="769441"/>
          </a:xfrm>
          <a:prstGeom prst="rect">
            <a:avLst/>
          </a:prstGeom>
          <a:noFill/>
        </p:spPr>
        <p:txBody>
          <a:bodyPr wrap="square" rtlCol="0">
            <a:spAutoFit/>
          </a:bodyPr>
          <a:lstStyle/>
          <a:p>
            <a:pPr algn="r"/>
            <a:r>
              <a:rPr lang="en-US" sz="4400" dirty="0">
                <a:solidFill>
                  <a:schemeClr val="accent1"/>
                </a:solidFill>
              </a:rPr>
              <a:t>Unbiased Estimation</a:t>
            </a:r>
          </a:p>
        </p:txBody>
      </p:sp>
      <p:sp>
        <p:nvSpPr>
          <p:cNvPr id="3" name="TextBox 2">
            <a:extLst>
              <a:ext uri="{FF2B5EF4-FFF2-40B4-BE49-F238E27FC236}">
                <a16:creationId xmlns:a16="http://schemas.microsoft.com/office/drawing/2014/main" id="{54428A4B-49D8-044A-94E5-9956D1593183}"/>
              </a:ext>
            </a:extLst>
          </p:cNvPr>
          <p:cNvSpPr txBox="1"/>
          <p:nvPr/>
        </p:nvSpPr>
        <p:spPr>
          <a:xfrm>
            <a:off x="6316578" y="2081049"/>
            <a:ext cx="5113421" cy="830997"/>
          </a:xfrm>
          <a:prstGeom prst="rect">
            <a:avLst/>
          </a:prstGeom>
          <a:noFill/>
        </p:spPr>
        <p:txBody>
          <a:bodyPr wrap="square" rtlCol="0">
            <a:spAutoFit/>
          </a:bodyPr>
          <a:lstStyle/>
          <a:p>
            <a:r>
              <a:rPr lang="en-US" sz="2400" dirty="0">
                <a:solidFill>
                  <a:schemeClr val="accent6"/>
                </a:solidFill>
              </a:rPr>
              <a:t>If we did something a thousand times, what value do we expect?</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18EC1316-AA74-1549-A368-E30AFCE90208}"/>
                  </a:ext>
                </a:extLst>
              </p:cNvPr>
              <p:cNvSpPr txBox="1"/>
              <p:nvPr/>
            </p:nvSpPr>
            <p:spPr>
              <a:xfrm>
                <a:off x="6412832" y="3192336"/>
                <a:ext cx="843436"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solidFill>
                            <a:schemeClr val="accent6"/>
                          </a:solidFill>
                          <a:latin typeface="Cambria Math" panose="02040503050406030204" pitchFamily="18" charset="0"/>
                        </a:rPr>
                        <m:t>𝐸</m:t>
                      </m:r>
                      <m:d>
                        <m:dPr>
                          <m:ctrlPr>
                            <a:rPr lang="en-US" sz="2800" b="0" i="1" smtClean="0">
                              <a:solidFill>
                                <a:schemeClr val="accent6"/>
                              </a:solidFill>
                              <a:latin typeface="Cambria Math" panose="02040503050406030204" pitchFamily="18" charset="0"/>
                            </a:rPr>
                          </m:ctrlPr>
                        </m:dPr>
                        <m:e>
                          <m:acc>
                            <m:accPr>
                              <m:chr m:val="̅"/>
                              <m:ctrlPr>
                                <a:rPr lang="en-US" sz="2800" b="0" i="1" smtClean="0">
                                  <a:solidFill>
                                    <a:schemeClr val="accent6"/>
                                  </a:solidFill>
                                  <a:latin typeface="Cambria Math" panose="02040503050406030204" pitchFamily="18" charset="0"/>
                                </a:rPr>
                              </m:ctrlPr>
                            </m:accPr>
                            <m:e>
                              <m:r>
                                <a:rPr lang="en-US" sz="2800" b="0" i="1" smtClean="0">
                                  <a:solidFill>
                                    <a:schemeClr val="accent6"/>
                                  </a:solidFill>
                                  <a:latin typeface="Cambria Math" panose="02040503050406030204" pitchFamily="18" charset="0"/>
                                </a:rPr>
                                <m:t>𝑌</m:t>
                              </m:r>
                            </m:e>
                          </m:acc>
                        </m:e>
                      </m:d>
                    </m:oMath>
                  </m:oMathPara>
                </a14:m>
                <a:endParaRPr lang="en-US" sz="2800" dirty="0">
                  <a:solidFill>
                    <a:schemeClr val="accent6"/>
                  </a:solidFill>
                </a:endParaRPr>
              </a:p>
            </p:txBody>
          </p:sp>
        </mc:Choice>
        <mc:Fallback xmlns="">
          <p:sp>
            <p:nvSpPr>
              <p:cNvPr id="4" name="TextBox 3">
                <a:extLst>
                  <a:ext uri="{FF2B5EF4-FFF2-40B4-BE49-F238E27FC236}">
                    <a16:creationId xmlns:a16="http://schemas.microsoft.com/office/drawing/2014/main" id="{18EC1316-AA74-1549-A368-E30AFCE90208}"/>
                  </a:ext>
                </a:extLst>
              </p:cNvPr>
              <p:cNvSpPr txBox="1">
                <a:spLocks noRot="1" noChangeAspect="1" noMove="1" noResize="1" noEditPoints="1" noAdjustHandles="1" noChangeArrowheads="1" noChangeShapeType="1" noTextEdit="1"/>
              </p:cNvSpPr>
              <p:nvPr/>
            </p:nvSpPr>
            <p:spPr>
              <a:xfrm>
                <a:off x="6412832" y="3192336"/>
                <a:ext cx="843436" cy="430887"/>
              </a:xfrm>
              <a:prstGeom prst="rect">
                <a:avLst/>
              </a:prstGeom>
              <a:blipFill>
                <a:blip r:embed="rId3"/>
                <a:stretch>
                  <a:fillRect l="-8955" b="-57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02A7FC4-2A74-7042-ABE2-D66DFF54587D}"/>
                  </a:ext>
                </a:extLst>
              </p:cNvPr>
              <p:cNvSpPr txBox="1"/>
              <p:nvPr/>
            </p:nvSpPr>
            <p:spPr>
              <a:xfrm>
                <a:off x="8430648" y="3182021"/>
                <a:ext cx="916213" cy="4655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solidFill>
                            <a:schemeClr val="accent6"/>
                          </a:solidFill>
                          <a:latin typeface="Cambria Math" panose="02040503050406030204" pitchFamily="18" charset="0"/>
                        </a:rPr>
                        <m:t>𝐸</m:t>
                      </m:r>
                      <m:r>
                        <a:rPr lang="en-US" sz="2800" b="0" i="1" smtClean="0">
                          <a:solidFill>
                            <a:schemeClr val="accent6"/>
                          </a:solidFill>
                          <a:latin typeface="Cambria Math" panose="02040503050406030204" pitchFamily="18" charset="0"/>
                        </a:rPr>
                        <m:t>(</m:t>
                      </m:r>
                      <m:sSub>
                        <m:sSubPr>
                          <m:ctrlPr>
                            <a:rPr lang="en-US" sz="2800" b="0" i="1" smtClean="0">
                              <a:solidFill>
                                <a:schemeClr val="accent6"/>
                              </a:solidFill>
                              <a:latin typeface="Cambria Math" panose="02040503050406030204" pitchFamily="18" charset="0"/>
                            </a:rPr>
                          </m:ctrlPr>
                        </m:sSubPr>
                        <m:e>
                          <m:r>
                            <a:rPr lang="en-US" sz="2800" b="0" i="1" smtClean="0">
                              <a:solidFill>
                                <a:schemeClr val="accent6"/>
                              </a:solidFill>
                              <a:latin typeface="Cambria Math" panose="02040503050406030204" pitchFamily="18" charset="0"/>
                            </a:rPr>
                            <m:t>𝑏</m:t>
                          </m:r>
                        </m:e>
                        <m:sub>
                          <m:r>
                            <a:rPr lang="en-US" sz="2800" b="0" i="1" smtClean="0">
                              <a:solidFill>
                                <a:schemeClr val="accent6"/>
                              </a:solidFill>
                              <a:latin typeface="Cambria Math" panose="02040503050406030204" pitchFamily="18" charset="0"/>
                            </a:rPr>
                            <m:t>𝑗</m:t>
                          </m:r>
                        </m:sub>
                      </m:sSub>
                      <m:r>
                        <a:rPr lang="en-US" sz="2800" b="0" i="1" smtClean="0">
                          <a:solidFill>
                            <a:schemeClr val="accent6"/>
                          </a:solidFill>
                          <a:latin typeface="Cambria Math" panose="02040503050406030204" pitchFamily="18" charset="0"/>
                        </a:rPr>
                        <m:t>)</m:t>
                      </m:r>
                    </m:oMath>
                  </m:oMathPara>
                </a14:m>
                <a:endParaRPr lang="en-US" sz="2800" dirty="0">
                  <a:solidFill>
                    <a:schemeClr val="accent6"/>
                  </a:solidFill>
                </a:endParaRPr>
              </a:p>
            </p:txBody>
          </p:sp>
        </mc:Choice>
        <mc:Fallback xmlns="">
          <p:sp>
            <p:nvSpPr>
              <p:cNvPr id="9" name="TextBox 8">
                <a:extLst>
                  <a:ext uri="{FF2B5EF4-FFF2-40B4-BE49-F238E27FC236}">
                    <a16:creationId xmlns:a16="http://schemas.microsoft.com/office/drawing/2014/main" id="{A02A7FC4-2A74-7042-ABE2-D66DFF54587D}"/>
                  </a:ext>
                </a:extLst>
              </p:cNvPr>
              <p:cNvSpPr txBox="1">
                <a:spLocks noRot="1" noChangeAspect="1" noMove="1" noResize="1" noEditPoints="1" noAdjustHandles="1" noChangeArrowheads="1" noChangeShapeType="1" noTextEdit="1"/>
              </p:cNvSpPr>
              <p:nvPr/>
            </p:nvSpPr>
            <p:spPr>
              <a:xfrm>
                <a:off x="8430648" y="3182021"/>
                <a:ext cx="916213" cy="465577"/>
              </a:xfrm>
              <a:prstGeom prst="rect">
                <a:avLst/>
              </a:prstGeom>
              <a:blipFill>
                <a:blip r:embed="rId4"/>
                <a:stretch>
                  <a:fillRect l="-8219" r="-12329" b="-243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97016B63-46A4-A147-94B7-852D3BF53860}"/>
                  </a:ext>
                </a:extLst>
              </p:cNvPr>
              <p:cNvSpPr txBox="1"/>
              <p:nvPr/>
            </p:nvSpPr>
            <p:spPr>
              <a:xfrm>
                <a:off x="10430024" y="3182021"/>
                <a:ext cx="843564"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solidFill>
                            <a:schemeClr val="accent6"/>
                          </a:solidFill>
                          <a:latin typeface="Cambria Math" panose="02040503050406030204" pitchFamily="18" charset="0"/>
                        </a:rPr>
                        <m:t>𝐸</m:t>
                      </m:r>
                      <m:r>
                        <a:rPr lang="en-US" sz="2800" b="0" i="1" smtClean="0">
                          <a:solidFill>
                            <a:schemeClr val="accent6"/>
                          </a:solidFill>
                          <a:latin typeface="Cambria Math" panose="02040503050406030204" pitchFamily="18" charset="0"/>
                        </a:rPr>
                        <m:t>(</m:t>
                      </m:r>
                      <m:r>
                        <a:rPr lang="en-US" sz="2800" b="0" i="1" smtClean="0">
                          <a:solidFill>
                            <a:schemeClr val="accent6"/>
                          </a:solidFill>
                          <a:latin typeface="Cambria Math" panose="02040503050406030204" pitchFamily="18" charset="0"/>
                        </a:rPr>
                        <m:t>𝑌</m:t>
                      </m:r>
                      <m:r>
                        <a:rPr lang="en-US" sz="2800" b="0" i="1" smtClean="0">
                          <a:solidFill>
                            <a:schemeClr val="accent6"/>
                          </a:solidFill>
                          <a:latin typeface="Cambria Math" panose="02040503050406030204" pitchFamily="18" charset="0"/>
                        </a:rPr>
                        <m:t>)</m:t>
                      </m:r>
                    </m:oMath>
                  </m:oMathPara>
                </a14:m>
                <a:endParaRPr lang="en-US" sz="2800" dirty="0">
                  <a:solidFill>
                    <a:schemeClr val="accent6"/>
                  </a:solidFill>
                </a:endParaRPr>
              </a:p>
            </p:txBody>
          </p:sp>
        </mc:Choice>
        <mc:Fallback xmlns="">
          <p:sp>
            <p:nvSpPr>
              <p:cNvPr id="10" name="TextBox 9">
                <a:extLst>
                  <a:ext uri="{FF2B5EF4-FFF2-40B4-BE49-F238E27FC236}">
                    <a16:creationId xmlns:a16="http://schemas.microsoft.com/office/drawing/2014/main" id="{97016B63-46A4-A147-94B7-852D3BF53860}"/>
                  </a:ext>
                </a:extLst>
              </p:cNvPr>
              <p:cNvSpPr txBox="1">
                <a:spLocks noRot="1" noChangeAspect="1" noMove="1" noResize="1" noEditPoints="1" noAdjustHandles="1" noChangeArrowheads="1" noChangeShapeType="1" noTextEdit="1"/>
              </p:cNvSpPr>
              <p:nvPr/>
            </p:nvSpPr>
            <p:spPr>
              <a:xfrm>
                <a:off x="10430024" y="3182021"/>
                <a:ext cx="843564" cy="430887"/>
              </a:xfrm>
              <a:prstGeom prst="rect">
                <a:avLst/>
              </a:prstGeom>
              <a:blipFill>
                <a:blip r:embed="rId5"/>
                <a:stretch>
                  <a:fillRect l="-7353" t="-2941" r="-13235" b="-32353"/>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683A0134-1608-2543-8D70-EC514F2ACA88}"/>
              </a:ext>
            </a:extLst>
          </p:cNvPr>
          <p:cNvSpPr txBox="1"/>
          <p:nvPr/>
        </p:nvSpPr>
        <p:spPr>
          <a:xfrm>
            <a:off x="6316577" y="4324652"/>
            <a:ext cx="5113421" cy="830997"/>
          </a:xfrm>
          <a:prstGeom prst="rect">
            <a:avLst/>
          </a:prstGeom>
          <a:noFill/>
        </p:spPr>
        <p:txBody>
          <a:bodyPr wrap="square" rtlCol="0">
            <a:spAutoFit/>
          </a:bodyPr>
          <a:lstStyle/>
          <a:p>
            <a:r>
              <a:rPr lang="en-US" sz="2400" dirty="0">
                <a:solidFill>
                  <a:schemeClr val="accent1"/>
                </a:solidFill>
              </a:rPr>
              <a:t>An estimate that arrives at the expected value</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EB2D48B3-5BEC-914D-AD27-083A6D7C9480}"/>
                  </a:ext>
                </a:extLst>
              </p:cNvPr>
              <p:cNvSpPr txBox="1"/>
              <p:nvPr/>
            </p:nvSpPr>
            <p:spPr>
              <a:xfrm>
                <a:off x="6388088" y="5382551"/>
                <a:ext cx="2516330" cy="104323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solidFill>
                            <a:schemeClr val="accent1"/>
                          </a:solidFill>
                          <a:latin typeface="Cambria Math" panose="02040503050406030204" pitchFamily="18" charset="0"/>
                        </a:rPr>
                        <m:t>𝐸</m:t>
                      </m:r>
                      <m:d>
                        <m:dPr>
                          <m:ctrlPr>
                            <a:rPr lang="en-US" sz="2800" b="0" i="1" smtClean="0">
                              <a:solidFill>
                                <a:schemeClr val="accent1"/>
                              </a:solidFill>
                              <a:latin typeface="Cambria Math" panose="02040503050406030204" pitchFamily="18" charset="0"/>
                            </a:rPr>
                          </m:ctrlPr>
                        </m:dPr>
                        <m:e>
                          <m:sSub>
                            <m:sSubPr>
                              <m:ctrlPr>
                                <a:rPr lang="en-US" sz="2800" b="0" i="1" smtClean="0">
                                  <a:solidFill>
                                    <a:schemeClr val="accent1"/>
                                  </a:solidFill>
                                  <a:latin typeface="Cambria Math" panose="02040503050406030204" pitchFamily="18" charset="0"/>
                                </a:rPr>
                              </m:ctrlPr>
                            </m:sSubPr>
                            <m:e>
                              <m:r>
                                <a:rPr lang="en-US" sz="2800" b="0" i="1" smtClean="0">
                                  <a:solidFill>
                                    <a:schemeClr val="accent1"/>
                                  </a:solidFill>
                                  <a:latin typeface="Cambria Math" panose="02040503050406030204" pitchFamily="18" charset="0"/>
                                </a:rPr>
                                <m:t>𝑌</m:t>
                              </m:r>
                            </m:e>
                            <m:sub>
                              <m:r>
                                <a:rPr lang="en-US" sz="2800" b="0" i="1" smtClean="0">
                                  <a:solidFill>
                                    <a:schemeClr val="accent1"/>
                                  </a:solidFill>
                                  <a:latin typeface="Cambria Math" panose="02040503050406030204" pitchFamily="18" charset="0"/>
                                </a:rPr>
                                <m:t>𝑖</m:t>
                              </m:r>
                            </m:sub>
                          </m:sSub>
                        </m:e>
                      </m:d>
                      <m:r>
                        <a:rPr lang="en-US" sz="2800" b="0" i="1" smtClean="0">
                          <a:solidFill>
                            <a:schemeClr val="accent1"/>
                          </a:solidFill>
                          <a:latin typeface="Cambria Math" panose="02040503050406030204" pitchFamily="18" charset="0"/>
                        </a:rPr>
                        <m:t>=</m:t>
                      </m:r>
                      <m:f>
                        <m:fPr>
                          <m:ctrlPr>
                            <a:rPr lang="en-US" sz="2800" b="0" i="1" smtClean="0">
                              <a:solidFill>
                                <a:schemeClr val="accent1"/>
                              </a:solidFill>
                              <a:latin typeface="Cambria Math" panose="02040503050406030204" pitchFamily="18" charset="0"/>
                            </a:rPr>
                          </m:ctrlPr>
                        </m:fPr>
                        <m:num>
                          <m:r>
                            <a:rPr lang="en-US" sz="2800" b="0" i="1" smtClean="0">
                              <a:solidFill>
                                <a:schemeClr val="accent1"/>
                              </a:solidFill>
                              <a:latin typeface="Cambria Math" panose="02040503050406030204" pitchFamily="18" charset="0"/>
                            </a:rPr>
                            <m:t>1</m:t>
                          </m:r>
                        </m:num>
                        <m:den>
                          <m:r>
                            <a:rPr lang="en-US" sz="2800" b="0" i="1" smtClean="0">
                              <a:solidFill>
                                <a:schemeClr val="accent1"/>
                              </a:solidFill>
                              <a:latin typeface="Cambria Math" panose="02040503050406030204" pitchFamily="18" charset="0"/>
                            </a:rPr>
                            <m:t>𝑛</m:t>
                          </m:r>
                        </m:den>
                      </m:f>
                      <m:r>
                        <a:rPr lang="en-US" sz="2800" b="0" i="1" smtClean="0">
                          <a:solidFill>
                            <a:schemeClr val="accent1"/>
                          </a:solidFill>
                          <a:latin typeface="Cambria Math" panose="02040503050406030204" pitchFamily="18" charset="0"/>
                        </a:rPr>
                        <m:t> </m:t>
                      </m:r>
                      <m:nary>
                        <m:naryPr>
                          <m:chr m:val="∑"/>
                          <m:subHide m:val="on"/>
                          <m:supHide m:val="on"/>
                          <m:ctrlPr>
                            <a:rPr lang="en-US" sz="2800" b="0" i="1" smtClean="0">
                              <a:solidFill>
                                <a:schemeClr val="accent1"/>
                              </a:solidFill>
                              <a:latin typeface="Cambria Math" panose="02040503050406030204" pitchFamily="18" charset="0"/>
                            </a:rPr>
                          </m:ctrlPr>
                        </m:naryPr>
                        <m:sub/>
                        <m:sup/>
                        <m:e>
                          <m:sSub>
                            <m:sSubPr>
                              <m:ctrlPr>
                                <a:rPr lang="en-US" sz="2800" b="0" i="1" smtClean="0">
                                  <a:solidFill>
                                    <a:schemeClr val="accent1"/>
                                  </a:solidFill>
                                  <a:latin typeface="Cambria Math" panose="02040503050406030204" pitchFamily="18" charset="0"/>
                                </a:rPr>
                              </m:ctrlPr>
                            </m:sSubPr>
                            <m:e>
                              <m:r>
                                <a:rPr lang="en-US" sz="2800" b="0" i="1" smtClean="0">
                                  <a:solidFill>
                                    <a:schemeClr val="accent1"/>
                                  </a:solidFill>
                                  <a:latin typeface="Cambria Math" panose="02040503050406030204" pitchFamily="18" charset="0"/>
                                </a:rPr>
                                <m:t>𝑌</m:t>
                              </m:r>
                            </m:e>
                            <m:sub>
                              <m:r>
                                <a:rPr lang="en-US" sz="2800" b="0" i="1" smtClean="0">
                                  <a:solidFill>
                                    <a:schemeClr val="accent1"/>
                                  </a:solidFill>
                                  <a:latin typeface="Cambria Math" panose="02040503050406030204" pitchFamily="18" charset="0"/>
                                </a:rPr>
                                <m:t>𝑖</m:t>
                              </m:r>
                            </m:sub>
                          </m:sSub>
                        </m:e>
                      </m:nary>
                    </m:oMath>
                  </m:oMathPara>
                </a14:m>
                <a:endParaRPr lang="en-US" sz="2800" dirty="0">
                  <a:solidFill>
                    <a:schemeClr val="accent1"/>
                  </a:solidFill>
                </a:endParaRPr>
              </a:p>
            </p:txBody>
          </p:sp>
        </mc:Choice>
        <mc:Fallback xmlns="">
          <p:sp>
            <p:nvSpPr>
              <p:cNvPr id="12" name="TextBox 11">
                <a:extLst>
                  <a:ext uri="{FF2B5EF4-FFF2-40B4-BE49-F238E27FC236}">
                    <a16:creationId xmlns:a16="http://schemas.microsoft.com/office/drawing/2014/main" id="{EB2D48B3-5BEC-914D-AD27-083A6D7C9480}"/>
                  </a:ext>
                </a:extLst>
              </p:cNvPr>
              <p:cNvSpPr txBox="1">
                <a:spLocks noRot="1" noChangeAspect="1" noMove="1" noResize="1" noEditPoints="1" noAdjustHandles="1" noChangeArrowheads="1" noChangeShapeType="1" noTextEdit="1"/>
              </p:cNvSpPr>
              <p:nvPr/>
            </p:nvSpPr>
            <p:spPr>
              <a:xfrm>
                <a:off x="6388088" y="5382551"/>
                <a:ext cx="2516330" cy="1043234"/>
              </a:xfrm>
              <a:prstGeom prst="rect">
                <a:avLst/>
              </a:prstGeom>
              <a:blipFill>
                <a:blip r:embed="rId6"/>
                <a:stretch>
                  <a:fillRect l="-2513" t="-145783" r="-19598" b="-201205"/>
                </a:stretch>
              </a:blipFill>
            </p:spPr>
            <p:txBody>
              <a:bodyPr/>
              <a:lstStyle/>
              <a:p>
                <a:r>
                  <a:rPr lang="en-US">
                    <a:noFill/>
                  </a:rPr>
                  <a:t> </a:t>
                </a:r>
              </a:p>
            </p:txBody>
          </p:sp>
        </mc:Fallback>
      </mc:AlternateContent>
    </p:spTree>
    <p:extLst>
      <p:ext uri="{BB962C8B-B14F-4D97-AF65-F5344CB8AC3E}">
        <p14:creationId xmlns:p14="http://schemas.microsoft.com/office/powerpoint/2010/main" val="40266281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4C5EF-04C6-9843-A223-3160AD473D72}"/>
              </a:ext>
            </a:extLst>
          </p:cNvPr>
          <p:cNvSpPr>
            <a:spLocks noGrp="1"/>
          </p:cNvSpPr>
          <p:nvPr>
            <p:ph type="title"/>
          </p:nvPr>
        </p:nvSpPr>
        <p:spPr>
          <a:xfrm>
            <a:off x="838199" y="365125"/>
            <a:ext cx="10435389" cy="1325563"/>
          </a:xfrm>
        </p:spPr>
        <p:txBody>
          <a:bodyPr>
            <a:noAutofit/>
          </a:bodyPr>
          <a:lstStyle/>
          <a:p>
            <a:r>
              <a:rPr lang="en-US" sz="4000" b="1" dirty="0">
                <a:solidFill>
                  <a:schemeClr val="accent1"/>
                </a:solidFill>
                <a:latin typeface="Georgia" panose="02040502050405020303" pitchFamily="18" charset="0"/>
              </a:rPr>
              <a:t>Quick Aside about Vocab and Notation</a:t>
            </a:r>
            <a:endParaRPr lang="en-US" sz="4000" b="1" dirty="0">
              <a:solidFill>
                <a:schemeClr val="accent2"/>
              </a:solidFill>
              <a:latin typeface="Georgia" panose="02040502050405020303" pitchFamily="18" charset="0"/>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EB2D48B3-5BEC-914D-AD27-083A6D7C9480}"/>
                  </a:ext>
                </a:extLst>
              </p:cNvPr>
              <p:cNvSpPr txBox="1"/>
              <p:nvPr/>
            </p:nvSpPr>
            <p:spPr>
              <a:xfrm>
                <a:off x="1910149" y="3195642"/>
                <a:ext cx="3342710" cy="104323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solidFill>
                            <a:schemeClr val="accent1"/>
                          </a:solidFill>
                          <a:latin typeface="Cambria Math" panose="02040503050406030204" pitchFamily="18" charset="0"/>
                        </a:rPr>
                        <m:t>𝐸</m:t>
                      </m:r>
                      <m:d>
                        <m:dPr>
                          <m:ctrlPr>
                            <a:rPr lang="en-US" sz="2800" b="0" i="1" smtClean="0">
                              <a:solidFill>
                                <a:schemeClr val="accent1"/>
                              </a:solidFill>
                              <a:latin typeface="Cambria Math" panose="02040503050406030204" pitchFamily="18" charset="0"/>
                            </a:rPr>
                          </m:ctrlPr>
                        </m:dPr>
                        <m:e>
                          <m:sSub>
                            <m:sSubPr>
                              <m:ctrlPr>
                                <a:rPr lang="en-US" sz="2800" b="0" i="1" smtClean="0">
                                  <a:solidFill>
                                    <a:schemeClr val="accent1"/>
                                  </a:solidFill>
                                  <a:latin typeface="Cambria Math" panose="02040503050406030204" pitchFamily="18" charset="0"/>
                                </a:rPr>
                              </m:ctrlPr>
                            </m:sSubPr>
                            <m:e>
                              <m:r>
                                <a:rPr lang="en-US" sz="2800" b="0" i="1" smtClean="0">
                                  <a:solidFill>
                                    <a:schemeClr val="accent1"/>
                                  </a:solidFill>
                                  <a:latin typeface="Cambria Math" panose="02040503050406030204" pitchFamily="18" charset="0"/>
                                </a:rPr>
                                <m:t>𝑌</m:t>
                              </m:r>
                            </m:e>
                            <m:sub>
                              <m:r>
                                <a:rPr lang="en-US" sz="2800" b="0" i="1" smtClean="0">
                                  <a:solidFill>
                                    <a:schemeClr val="accent1"/>
                                  </a:solidFill>
                                  <a:latin typeface="Cambria Math" panose="02040503050406030204" pitchFamily="18" charset="0"/>
                                </a:rPr>
                                <m:t>𝑖</m:t>
                              </m:r>
                            </m:sub>
                          </m:sSub>
                        </m:e>
                      </m:d>
                      <m:r>
                        <a:rPr lang="en-US" sz="2800" b="0" i="1" smtClean="0">
                          <a:solidFill>
                            <a:schemeClr val="accent1"/>
                          </a:solidFill>
                          <a:latin typeface="Cambria Math" panose="02040503050406030204" pitchFamily="18" charset="0"/>
                        </a:rPr>
                        <m:t>=</m:t>
                      </m:r>
                      <m:f>
                        <m:fPr>
                          <m:ctrlPr>
                            <a:rPr lang="en-US" sz="2800" b="0" i="1" smtClean="0">
                              <a:solidFill>
                                <a:schemeClr val="accent1"/>
                              </a:solidFill>
                              <a:latin typeface="Cambria Math" panose="02040503050406030204" pitchFamily="18" charset="0"/>
                            </a:rPr>
                          </m:ctrlPr>
                        </m:fPr>
                        <m:num>
                          <m:r>
                            <a:rPr lang="en-US" sz="2800" b="0" i="1" smtClean="0">
                              <a:solidFill>
                                <a:schemeClr val="accent1"/>
                              </a:solidFill>
                              <a:latin typeface="Cambria Math" panose="02040503050406030204" pitchFamily="18" charset="0"/>
                            </a:rPr>
                            <m:t>1</m:t>
                          </m:r>
                        </m:num>
                        <m:den>
                          <m:r>
                            <a:rPr lang="en-US" sz="2800" b="0" i="1" smtClean="0">
                              <a:solidFill>
                                <a:schemeClr val="accent1"/>
                              </a:solidFill>
                              <a:latin typeface="Cambria Math" panose="02040503050406030204" pitchFamily="18" charset="0"/>
                            </a:rPr>
                            <m:t>𝑛</m:t>
                          </m:r>
                          <m:r>
                            <a:rPr lang="en-US" sz="2800" b="0" i="1" smtClean="0">
                              <a:solidFill>
                                <a:schemeClr val="accent1"/>
                              </a:solidFill>
                              <a:latin typeface="Cambria Math" panose="02040503050406030204" pitchFamily="18" charset="0"/>
                            </a:rPr>
                            <m:t>+10</m:t>
                          </m:r>
                        </m:den>
                      </m:f>
                      <m:r>
                        <a:rPr lang="en-US" sz="2800" b="0" i="1" smtClean="0">
                          <a:solidFill>
                            <a:schemeClr val="accent1"/>
                          </a:solidFill>
                          <a:latin typeface="Cambria Math" panose="02040503050406030204" pitchFamily="18" charset="0"/>
                        </a:rPr>
                        <m:t> </m:t>
                      </m:r>
                      <m:nary>
                        <m:naryPr>
                          <m:chr m:val="∑"/>
                          <m:subHide m:val="on"/>
                          <m:supHide m:val="on"/>
                          <m:ctrlPr>
                            <a:rPr lang="en-US" sz="2800" b="0" i="1" smtClean="0">
                              <a:solidFill>
                                <a:schemeClr val="accent1"/>
                              </a:solidFill>
                              <a:latin typeface="Cambria Math" panose="02040503050406030204" pitchFamily="18" charset="0"/>
                            </a:rPr>
                          </m:ctrlPr>
                        </m:naryPr>
                        <m:sub/>
                        <m:sup/>
                        <m:e>
                          <m:sSub>
                            <m:sSubPr>
                              <m:ctrlPr>
                                <a:rPr lang="en-US" sz="2800" b="0" i="1" smtClean="0">
                                  <a:solidFill>
                                    <a:schemeClr val="accent1"/>
                                  </a:solidFill>
                                  <a:latin typeface="Cambria Math" panose="02040503050406030204" pitchFamily="18" charset="0"/>
                                </a:rPr>
                              </m:ctrlPr>
                            </m:sSubPr>
                            <m:e>
                              <m:r>
                                <a:rPr lang="en-US" sz="2800" b="0" i="1" smtClean="0">
                                  <a:solidFill>
                                    <a:schemeClr val="accent1"/>
                                  </a:solidFill>
                                  <a:latin typeface="Cambria Math" panose="02040503050406030204" pitchFamily="18" charset="0"/>
                                </a:rPr>
                                <m:t>𝑌</m:t>
                              </m:r>
                            </m:e>
                            <m:sub>
                              <m:r>
                                <a:rPr lang="en-US" sz="2800" b="0" i="1" smtClean="0">
                                  <a:solidFill>
                                    <a:schemeClr val="accent1"/>
                                  </a:solidFill>
                                  <a:latin typeface="Cambria Math" panose="02040503050406030204" pitchFamily="18" charset="0"/>
                                </a:rPr>
                                <m:t>𝑖</m:t>
                              </m:r>
                            </m:sub>
                          </m:sSub>
                        </m:e>
                      </m:nary>
                    </m:oMath>
                  </m:oMathPara>
                </a14:m>
                <a:endParaRPr lang="en-US" sz="2800" dirty="0">
                  <a:solidFill>
                    <a:schemeClr val="accent1"/>
                  </a:solidFill>
                </a:endParaRPr>
              </a:p>
            </p:txBody>
          </p:sp>
        </mc:Choice>
        <mc:Fallback xmlns="">
          <p:sp>
            <p:nvSpPr>
              <p:cNvPr id="12" name="TextBox 11">
                <a:extLst>
                  <a:ext uri="{FF2B5EF4-FFF2-40B4-BE49-F238E27FC236}">
                    <a16:creationId xmlns:a16="http://schemas.microsoft.com/office/drawing/2014/main" id="{EB2D48B3-5BEC-914D-AD27-083A6D7C9480}"/>
                  </a:ext>
                </a:extLst>
              </p:cNvPr>
              <p:cNvSpPr txBox="1">
                <a:spLocks noRot="1" noChangeAspect="1" noMove="1" noResize="1" noEditPoints="1" noAdjustHandles="1" noChangeArrowheads="1" noChangeShapeType="1" noTextEdit="1"/>
              </p:cNvSpPr>
              <p:nvPr/>
            </p:nvSpPr>
            <p:spPr>
              <a:xfrm>
                <a:off x="1910149" y="3195642"/>
                <a:ext cx="3342710" cy="1043234"/>
              </a:xfrm>
              <a:prstGeom prst="rect">
                <a:avLst/>
              </a:prstGeom>
              <a:blipFill>
                <a:blip r:embed="rId3"/>
                <a:stretch>
                  <a:fillRect l="-1887" t="-148780" r="-14717" b="-204878"/>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6003430C-918E-724C-8D01-013E55E47F7B}"/>
              </a:ext>
            </a:extLst>
          </p:cNvPr>
          <p:cNvSpPr txBox="1"/>
          <p:nvPr/>
        </p:nvSpPr>
        <p:spPr>
          <a:xfrm>
            <a:off x="838199" y="2017433"/>
            <a:ext cx="5604483" cy="707886"/>
          </a:xfrm>
          <a:prstGeom prst="rect">
            <a:avLst/>
          </a:prstGeom>
          <a:noFill/>
        </p:spPr>
        <p:txBody>
          <a:bodyPr wrap="none" rtlCol="0">
            <a:spAutoFit/>
          </a:bodyPr>
          <a:lstStyle/>
          <a:p>
            <a:r>
              <a:rPr lang="en-US" sz="4000" dirty="0">
                <a:solidFill>
                  <a:schemeClr val="accent1"/>
                </a:solidFill>
              </a:rPr>
              <a:t>Is the following unbiased?</a:t>
            </a:r>
          </a:p>
        </p:txBody>
      </p:sp>
      <p:sp>
        <p:nvSpPr>
          <p:cNvPr id="7" name="TextBox 6">
            <a:extLst>
              <a:ext uri="{FF2B5EF4-FFF2-40B4-BE49-F238E27FC236}">
                <a16:creationId xmlns:a16="http://schemas.microsoft.com/office/drawing/2014/main" id="{67267545-A8CD-F045-9EF9-291DC2BC1B3A}"/>
              </a:ext>
            </a:extLst>
          </p:cNvPr>
          <p:cNvSpPr txBox="1"/>
          <p:nvPr/>
        </p:nvSpPr>
        <p:spPr>
          <a:xfrm>
            <a:off x="838199" y="4613414"/>
            <a:ext cx="5604483" cy="2031325"/>
          </a:xfrm>
          <a:prstGeom prst="rect">
            <a:avLst/>
          </a:prstGeom>
          <a:noFill/>
        </p:spPr>
        <p:txBody>
          <a:bodyPr wrap="square" rtlCol="0">
            <a:spAutoFit/>
          </a:bodyPr>
          <a:lstStyle/>
          <a:p>
            <a:r>
              <a:rPr lang="en-US" sz="2800" dirty="0"/>
              <a:t>No. It is dividing by too much. It is biased. </a:t>
            </a:r>
          </a:p>
          <a:p>
            <a:endParaRPr lang="en-US" sz="1400" dirty="0"/>
          </a:p>
          <a:p>
            <a:r>
              <a:rPr lang="en-US" sz="2800" dirty="0"/>
              <a:t>But what if we got a sample of 1 million, would it be off by much?</a:t>
            </a:r>
          </a:p>
        </p:txBody>
      </p:sp>
      <p:sp>
        <p:nvSpPr>
          <p:cNvPr id="8" name="TextBox 7">
            <a:extLst>
              <a:ext uri="{FF2B5EF4-FFF2-40B4-BE49-F238E27FC236}">
                <a16:creationId xmlns:a16="http://schemas.microsoft.com/office/drawing/2014/main" id="{E782B49C-FB86-2B49-8858-01362452713C}"/>
              </a:ext>
            </a:extLst>
          </p:cNvPr>
          <p:cNvSpPr txBox="1"/>
          <p:nvPr/>
        </p:nvSpPr>
        <p:spPr>
          <a:xfrm>
            <a:off x="7087010" y="2041480"/>
            <a:ext cx="4294864" cy="2308324"/>
          </a:xfrm>
          <a:prstGeom prst="rect">
            <a:avLst/>
          </a:prstGeom>
          <a:solidFill>
            <a:schemeClr val="accent2">
              <a:lumMod val="20000"/>
              <a:lumOff val="80000"/>
            </a:schemeClr>
          </a:solidFill>
          <a:ln>
            <a:solidFill>
              <a:schemeClr val="accent2"/>
            </a:solidFill>
          </a:ln>
        </p:spPr>
        <p:txBody>
          <a:bodyPr wrap="square" rtlCol="0">
            <a:spAutoFit/>
          </a:bodyPr>
          <a:lstStyle/>
          <a:p>
            <a:r>
              <a:rPr lang="en-US" sz="3600" dirty="0">
                <a:solidFill>
                  <a:schemeClr val="accent4"/>
                </a:solidFill>
              </a:rPr>
              <a:t>Regression is an UNBIASED estimator of the population value </a:t>
            </a:r>
          </a:p>
        </p:txBody>
      </p:sp>
      <p:sp>
        <p:nvSpPr>
          <p:cNvPr id="13" name="TextBox 12">
            <a:extLst>
              <a:ext uri="{FF2B5EF4-FFF2-40B4-BE49-F238E27FC236}">
                <a16:creationId xmlns:a16="http://schemas.microsoft.com/office/drawing/2014/main" id="{06CEF532-C96D-7640-A3C0-9B5571469F89}"/>
              </a:ext>
            </a:extLst>
          </p:cNvPr>
          <p:cNvSpPr txBox="1"/>
          <p:nvPr/>
        </p:nvSpPr>
        <p:spPr>
          <a:xfrm>
            <a:off x="7480500" y="4428748"/>
            <a:ext cx="3507883" cy="369332"/>
          </a:xfrm>
          <a:prstGeom prst="rect">
            <a:avLst/>
          </a:prstGeom>
          <a:noFill/>
        </p:spPr>
        <p:txBody>
          <a:bodyPr wrap="none" rtlCol="0">
            <a:spAutoFit/>
          </a:bodyPr>
          <a:lstStyle/>
          <a:p>
            <a:r>
              <a:rPr lang="en-US" dirty="0">
                <a:solidFill>
                  <a:schemeClr val="accent4"/>
                </a:solidFill>
              </a:rPr>
              <a:t>We could show this mathematically</a:t>
            </a:r>
          </a:p>
        </p:txBody>
      </p:sp>
      <p:pic>
        <p:nvPicPr>
          <p:cNvPr id="16" name="Picture 15">
            <a:extLst>
              <a:ext uri="{FF2B5EF4-FFF2-40B4-BE49-F238E27FC236}">
                <a16:creationId xmlns:a16="http://schemas.microsoft.com/office/drawing/2014/main" id="{467A98E1-D4F3-7D4C-9E2C-1418E8E501C5}"/>
              </a:ext>
            </a:extLst>
          </p:cNvPr>
          <p:cNvPicPr>
            <a:picLocks noChangeAspect="1"/>
          </p:cNvPicPr>
          <p:nvPr/>
        </p:nvPicPr>
        <p:blipFill>
          <a:blip r:embed="rId4"/>
          <a:stretch>
            <a:fillRect/>
          </a:stretch>
        </p:blipFill>
        <p:spPr>
          <a:xfrm>
            <a:off x="7544475" y="4877024"/>
            <a:ext cx="3379932" cy="1896755"/>
          </a:xfrm>
          <a:prstGeom prst="rect">
            <a:avLst/>
          </a:prstGeom>
        </p:spPr>
      </p:pic>
    </p:spTree>
    <p:extLst>
      <p:ext uri="{BB962C8B-B14F-4D97-AF65-F5344CB8AC3E}">
        <p14:creationId xmlns:p14="http://schemas.microsoft.com/office/powerpoint/2010/main" val="2655546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4C5EF-04C6-9843-A223-3160AD473D72}"/>
              </a:ext>
            </a:extLst>
          </p:cNvPr>
          <p:cNvSpPr>
            <a:spLocks noGrp="1"/>
          </p:cNvSpPr>
          <p:nvPr>
            <p:ph type="title"/>
          </p:nvPr>
        </p:nvSpPr>
        <p:spPr>
          <a:xfrm>
            <a:off x="838199" y="365125"/>
            <a:ext cx="10435389" cy="1325563"/>
          </a:xfrm>
        </p:spPr>
        <p:txBody>
          <a:bodyPr>
            <a:noAutofit/>
          </a:bodyPr>
          <a:lstStyle/>
          <a:p>
            <a:r>
              <a:rPr lang="en-US" sz="4000" b="1" dirty="0">
                <a:solidFill>
                  <a:schemeClr val="accent1"/>
                </a:solidFill>
                <a:latin typeface="Georgia" panose="02040502050405020303" pitchFamily="18" charset="0"/>
              </a:rPr>
              <a:t>Ordinary Least Squares Regression is B.L.U.E.</a:t>
            </a:r>
            <a:endParaRPr lang="en-US" sz="4000" b="1" dirty="0">
              <a:solidFill>
                <a:schemeClr val="accent2"/>
              </a:solidFill>
              <a:latin typeface="Georgia" panose="02040502050405020303" pitchFamily="18" charset="0"/>
            </a:endParaRPr>
          </a:p>
        </p:txBody>
      </p:sp>
      <p:sp>
        <p:nvSpPr>
          <p:cNvPr id="3" name="TextBox 2">
            <a:extLst>
              <a:ext uri="{FF2B5EF4-FFF2-40B4-BE49-F238E27FC236}">
                <a16:creationId xmlns:a16="http://schemas.microsoft.com/office/drawing/2014/main" id="{FC77A5E1-DF02-3F44-9F04-55067503402A}"/>
              </a:ext>
            </a:extLst>
          </p:cNvPr>
          <p:cNvSpPr txBox="1"/>
          <p:nvPr/>
        </p:nvSpPr>
        <p:spPr>
          <a:xfrm>
            <a:off x="4449855" y="2590801"/>
            <a:ext cx="3186257" cy="3785652"/>
          </a:xfrm>
          <a:prstGeom prst="rect">
            <a:avLst/>
          </a:prstGeom>
          <a:noFill/>
        </p:spPr>
        <p:txBody>
          <a:bodyPr wrap="none" rtlCol="0">
            <a:spAutoFit/>
          </a:bodyPr>
          <a:lstStyle/>
          <a:p>
            <a:r>
              <a:rPr lang="en-US" sz="6000" b="1" dirty="0">
                <a:solidFill>
                  <a:schemeClr val="accent1"/>
                </a:solidFill>
              </a:rPr>
              <a:t>B</a:t>
            </a:r>
            <a:r>
              <a:rPr lang="en-US" sz="6000" dirty="0">
                <a:solidFill>
                  <a:schemeClr val="accent1"/>
                </a:solidFill>
              </a:rPr>
              <a:t>est</a:t>
            </a:r>
          </a:p>
          <a:p>
            <a:r>
              <a:rPr lang="en-US" sz="6000" b="1" dirty="0">
                <a:solidFill>
                  <a:schemeClr val="accent3"/>
                </a:solidFill>
              </a:rPr>
              <a:t>L</a:t>
            </a:r>
            <a:r>
              <a:rPr lang="en-US" sz="6000" dirty="0">
                <a:solidFill>
                  <a:schemeClr val="accent3"/>
                </a:solidFill>
              </a:rPr>
              <a:t>inear</a:t>
            </a:r>
          </a:p>
          <a:p>
            <a:r>
              <a:rPr lang="en-US" sz="6000" b="1" dirty="0">
                <a:solidFill>
                  <a:schemeClr val="accent6"/>
                </a:solidFill>
              </a:rPr>
              <a:t>U</a:t>
            </a:r>
            <a:r>
              <a:rPr lang="en-US" sz="6000" dirty="0">
                <a:solidFill>
                  <a:schemeClr val="accent6"/>
                </a:solidFill>
              </a:rPr>
              <a:t>nbiased</a:t>
            </a:r>
          </a:p>
          <a:p>
            <a:r>
              <a:rPr lang="en-US" sz="6000" b="1" dirty="0">
                <a:solidFill>
                  <a:schemeClr val="accent2"/>
                </a:solidFill>
              </a:rPr>
              <a:t>E</a:t>
            </a:r>
            <a:r>
              <a:rPr lang="en-US" sz="6000" dirty="0">
                <a:solidFill>
                  <a:schemeClr val="accent2"/>
                </a:solidFill>
              </a:rPr>
              <a:t>stimator</a:t>
            </a:r>
          </a:p>
        </p:txBody>
      </p:sp>
      <p:sp>
        <p:nvSpPr>
          <p:cNvPr id="4" name="TextBox 3">
            <a:extLst>
              <a:ext uri="{FF2B5EF4-FFF2-40B4-BE49-F238E27FC236}">
                <a16:creationId xmlns:a16="http://schemas.microsoft.com/office/drawing/2014/main" id="{42EE759A-C51B-834F-A999-5A01D8D917A6}"/>
              </a:ext>
            </a:extLst>
          </p:cNvPr>
          <p:cNvSpPr txBox="1"/>
          <p:nvPr/>
        </p:nvSpPr>
        <p:spPr>
          <a:xfrm>
            <a:off x="6515320" y="1480345"/>
            <a:ext cx="3725334" cy="1384995"/>
          </a:xfrm>
          <a:prstGeom prst="rect">
            <a:avLst/>
          </a:prstGeom>
          <a:noFill/>
        </p:spPr>
        <p:txBody>
          <a:bodyPr wrap="square" rtlCol="0">
            <a:spAutoFit/>
          </a:bodyPr>
          <a:lstStyle/>
          <a:p>
            <a:r>
              <a:rPr lang="en-US" sz="2800" dirty="0">
                <a:solidFill>
                  <a:schemeClr val="accent1"/>
                </a:solidFill>
              </a:rPr>
              <a:t>It is the most precise (the smallest accurate standard errors)</a:t>
            </a:r>
          </a:p>
        </p:txBody>
      </p:sp>
      <p:sp>
        <p:nvSpPr>
          <p:cNvPr id="11" name="TextBox 10">
            <a:extLst>
              <a:ext uri="{FF2B5EF4-FFF2-40B4-BE49-F238E27FC236}">
                <a16:creationId xmlns:a16="http://schemas.microsoft.com/office/drawing/2014/main" id="{364E3ED0-2A61-DB4E-B8E9-B951766DD9F3}"/>
              </a:ext>
            </a:extLst>
          </p:cNvPr>
          <p:cNvSpPr txBox="1"/>
          <p:nvPr/>
        </p:nvSpPr>
        <p:spPr>
          <a:xfrm>
            <a:off x="7649021" y="3290418"/>
            <a:ext cx="2997201" cy="523220"/>
          </a:xfrm>
          <a:prstGeom prst="rect">
            <a:avLst/>
          </a:prstGeom>
          <a:noFill/>
        </p:spPr>
        <p:txBody>
          <a:bodyPr wrap="square" rtlCol="0">
            <a:spAutoFit/>
          </a:bodyPr>
          <a:lstStyle/>
          <a:p>
            <a:r>
              <a:rPr lang="en-US" sz="2800" dirty="0">
                <a:solidFill>
                  <a:schemeClr val="accent3"/>
                </a:solidFill>
              </a:rPr>
              <a:t>It is a linear model</a:t>
            </a:r>
          </a:p>
        </p:txBody>
      </p:sp>
      <p:sp>
        <p:nvSpPr>
          <p:cNvPr id="14" name="TextBox 13">
            <a:extLst>
              <a:ext uri="{FF2B5EF4-FFF2-40B4-BE49-F238E27FC236}">
                <a16:creationId xmlns:a16="http://schemas.microsoft.com/office/drawing/2014/main" id="{AAD5BFEF-FAC4-BA4F-9942-0737FD693289}"/>
              </a:ext>
            </a:extLst>
          </p:cNvPr>
          <p:cNvSpPr txBox="1"/>
          <p:nvPr/>
        </p:nvSpPr>
        <p:spPr>
          <a:xfrm>
            <a:off x="711613" y="2809165"/>
            <a:ext cx="3725334" cy="1384995"/>
          </a:xfrm>
          <a:prstGeom prst="rect">
            <a:avLst/>
          </a:prstGeom>
          <a:noFill/>
        </p:spPr>
        <p:txBody>
          <a:bodyPr wrap="square" rtlCol="0">
            <a:spAutoFit/>
          </a:bodyPr>
          <a:lstStyle/>
          <a:p>
            <a:r>
              <a:rPr lang="en-US" sz="2800" dirty="0">
                <a:solidFill>
                  <a:schemeClr val="accent6"/>
                </a:solidFill>
              </a:rPr>
              <a:t>It is unbiased (it estimates the population value)</a:t>
            </a:r>
          </a:p>
        </p:txBody>
      </p:sp>
      <p:sp>
        <p:nvSpPr>
          <p:cNvPr id="15" name="TextBox 14">
            <a:extLst>
              <a:ext uri="{FF2B5EF4-FFF2-40B4-BE49-F238E27FC236}">
                <a16:creationId xmlns:a16="http://schemas.microsoft.com/office/drawing/2014/main" id="{1C277FC4-31E4-9343-A613-371EC6229463}"/>
              </a:ext>
            </a:extLst>
          </p:cNvPr>
          <p:cNvSpPr txBox="1"/>
          <p:nvPr/>
        </p:nvSpPr>
        <p:spPr>
          <a:xfrm>
            <a:off x="600506" y="5112097"/>
            <a:ext cx="3472167" cy="1384995"/>
          </a:xfrm>
          <a:prstGeom prst="rect">
            <a:avLst/>
          </a:prstGeom>
          <a:noFill/>
        </p:spPr>
        <p:txBody>
          <a:bodyPr wrap="square" rtlCol="0">
            <a:spAutoFit/>
          </a:bodyPr>
          <a:lstStyle/>
          <a:p>
            <a:r>
              <a:rPr lang="en-US" sz="2800" dirty="0">
                <a:solidFill>
                  <a:schemeClr val="accent2"/>
                </a:solidFill>
              </a:rPr>
              <a:t>Everything we are doing with regression is an estimate</a:t>
            </a:r>
          </a:p>
        </p:txBody>
      </p:sp>
      <p:cxnSp>
        <p:nvCxnSpPr>
          <p:cNvPr id="9" name="Straight Arrow Connector 8">
            <a:extLst>
              <a:ext uri="{FF2B5EF4-FFF2-40B4-BE49-F238E27FC236}">
                <a16:creationId xmlns:a16="http://schemas.microsoft.com/office/drawing/2014/main" id="{B0BE0E53-8237-7348-9E75-7BEE20D1F5F5}"/>
              </a:ext>
            </a:extLst>
          </p:cNvPr>
          <p:cNvCxnSpPr>
            <a:cxnSpLocks/>
          </p:cNvCxnSpPr>
          <p:nvPr/>
        </p:nvCxnSpPr>
        <p:spPr>
          <a:xfrm flipV="1">
            <a:off x="6108499" y="2865340"/>
            <a:ext cx="597101" cy="2860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86F48BD1-F36D-5A47-B94E-E8842F5C3EC0}"/>
              </a:ext>
            </a:extLst>
          </p:cNvPr>
          <p:cNvCxnSpPr>
            <a:cxnSpLocks/>
          </p:cNvCxnSpPr>
          <p:nvPr/>
        </p:nvCxnSpPr>
        <p:spPr>
          <a:xfrm flipV="1">
            <a:off x="6746915" y="3765453"/>
            <a:ext cx="754552" cy="216947"/>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B5A1F44D-597B-FA4E-BA15-1ADE68B83CA1}"/>
              </a:ext>
            </a:extLst>
          </p:cNvPr>
          <p:cNvCxnSpPr>
            <a:cxnSpLocks/>
          </p:cNvCxnSpPr>
          <p:nvPr/>
        </p:nvCxnSpPr>
        <p:spPr>
          <a:xfrm flipH="1" flipV="1">
            <a:off x="3403601" y="4194160"/>
            <a:ext cx="1033345" cy="547173"/>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77AF51EC-EBD7-284C-AD0E-691DCBA36662}"/>
              </a:ext>
            </a:extLst>
          </p:cNvPr>
          <p:cNvCxnSpPr>
            <a:cxnSpLocks/>
          </p:cNvCxnSpPr>
          <p:nvPr/>
        </p:nvCxnSpPr>
        <p:spPr>
          <a:xfrm flipH="1" flipV="1">
            <a:off x="3744593" y="5531008"/>
            <a:ext cx="692353" cy="110438"/>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BB7A9E7E-2C31-2D4D-93B9-0759CD0F5504}"/>
              </a:ext>
            </a:extLst>
          </p:cNvPr>
          <p:cNvSpPr txBox="1"/>
          <p:nvPr/>
        </p:nvSpPr>
        <p:spPr>
          <a:xfrm>
            <a:off x="8752383" y="6497092"/>
            <a:ext cx="3787678" cy="276999"/>
          </a:xfrm>
          <a:prstGeom prst="rect">
            <a:avLst/>
          </a:prstGeom>
          <a:noFill/>
        </p:spPr>
        <p:txBody>
          <a:bodyPr wrap="square" rtlCol="0">
            <a:spAutoFit/>
          </a:bodyPr>
          <a:lstStyle/>
          <a:p>
            <a:r>
              <a:rPr lang="en-US" sz="1200" i="1" dirty="0"/>
              <a:t>Note: Maximum likelihood regression is very similar</a:t>
            </a:r>
          </a:p>
        </p:txBody>
      </p:sp>
    </p:spTree>
    <p:extLst>
      <p:ext uri="{BB962C8B-B14F-4D97-AF65-F5344CB8AC3E}">
        <p14:creationId xmlns:p14="http://schemas.microsoft.com/office/powerpoint/2010/main" val="11010441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4C5EF-04C6-9843-A223-3160AD473D72}"/>
              </a:ext>
            </a:extLst>
          </p:cNvPr>
          <p:cNvSpPr>
            <a:spLocks noGrp="1"/>
          </p:cNvSpPr>
          <p:nvPr>
            <p:ph type="title"/>
          </p:nvPr>
        </p:nvSpPr>
        <p:spPr>
          <a:xfrm>
            <a:off x="838199" y="365125"/>
            <a:ext cx="10435389" cy="1325563"/>
          </a:xfrm>
        </p:spPr>
        <p:txBody>
          <a:bodyPr>
            <a:noAutofit/>
          </a:bodyPr>
          <a:lstStyle/>
          <a:p>
            <a:r>
              <a:rPr lang="en-US" b="1" dirty="0">
                <a:solidFill>
                  <a:schemeClr val="accent1"/>
                </a:solidFill>
                <a:latin typeface="Georgia" panose="02040502050405020303" pitchFamily="18" charset="0"/>
              </a:rPr>
              <a:t>So what does all this mean?</a:t>
            </a:r>
            <a:endParaRPr lang="en-US" b="1" dirty="0">
              <a:solidFill>
                <a:schemeClr val="accent2"/>
              </a:solidFill>
              <a:latin typeface="Georgia" panose="02040502050405020303" pitchFamily="18" charset="0"/>
            </a:endParaRPr>
          </a:p>
        </p:txBody>
      </p:sp>
      <p:sp>
        <p:nvSpPr>
          <p:cNvPr id="3" name="TextBox 2">
            <a:extLst>
              <a:ext uri="{FF2B5EF4-FFF2-40B4-BE49-F238E27FC236}">
                <a16:creationId xmlns:a16="http://schemas.microsoft.com/office/drawing/2014/main" id="{FC77A5E1-DF02-3F44-9F04-55067503402A}"/>
              </a:ext>
            </a:extLst>
          </p:cNvPr>
          <p:cNvSpPr txBox="1"/>
          <p:nvPr/>
        </p:nvSpPr>
        <p:spPr>
          <a:xfrm>
            <a:off x="2904065" y="2553761"/>
            <a:ext cx="9177866" cy="3046988"/>
          </a:xfrm>
          <a:prstGeom prst="rect">
            <a:avLst/>
          </a:prstGeom>
          <a:noFill/>
        </p:spPr>
        <p:txBody>
          <a:bodyPr wrap="square" rtlCol="0">
            <a:spAutoFit/>
          </a:bodyPr>
          <a:lstStyle/>
          <a:p>
            <a:r>
              <a:rPr lang="en-US" sz="4800" i="1" dirty="0">
                <a:solidFill>
                  <a:schemeClr val="accent1"/>
                </a:solidFill>
              </a:rPr>
              <a:t>Regression provides us with the “best” linear, accurate way to understand a population using a sample</a:t>
            </a:r>
            <a:endParaRPr lang="en-US" sz="4800" i="1" dirty="0">
              <a:solidFill>
                <a:schemeClr val="accent2"/>
              </a:solidFill>
            </a:endParaRPr>
          </a:p>
        </p:txBody>
      </p:sp>
      <p:sp>
        <p:nvSpPr>
          <p:cNvPr id="5" name="Right Arrow 4">
            <a:extLst>
              <a:ext uri="{FF2B5EF4-FFF2-40B4-BE49-F238E27FC236}">
                <a16:creationId xmlns:a16="http://schemas.microsoft.com/office/drawing/2014/main" id="{379C138C-C99E-7247-9E2C-03B0337E4985}"/>
              </a:ext>
            </a:extLst>
          </p:cNvPr>
          <p:cNvSpPr/>
          <p:nvPr/>
        </p:nvSpPr>
        <p:spPr>
          <a:xfrm>
            <a:off x="838199" y="3645455"/>
            <a:ext cx="1591733" cy="863600"/>
          </a:xfrm>
          <a:prstGeom prst="rightArrow">
            <a:avLst/>
          </a:prstGeom>
          <a:solidFill>
            <a:schemeClr val="tx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12536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94F4486-5780-3049-9CF3-BD47325F7C5C}"/>
              </a:ext>
            </a:extLst>
          </p:cNvPr>
          <p:cNvPicPr>
            <a:picLocks noChangeAspect="1"/>
          </p:cNvPicPr>
          <p:nvPr/>
        </p:nvPicPr>
        <p:blipFill>
          <a:blip r:embed="rId2"/>
          <a:stretch>
            <a:fillRect/>
          </a:stretch>
        </p:blipFill>
        <p:spPr>
          <a:xfrm>
            <a:off x="0" y="1226109"/>
            <a:ext cx="12192000" cy="5631891"/>
          </a:xfrm>
          <a:prstGeom prst="rect">
            <a:avLst/>
          </a:prstGeom>
        </p:spPr>
      </p:pic>
      <p:sp>
        <p:nvSpPr>
          <p:cNvPr id="14" name="Title 1">
            <a:extLst>
              <a:ext uri="{FF2B5EF4-FFF2-40B4-BE49-F238E27FC236}">
                <a16:creationId xmlns:a16="http://schemas.microsoft.com/office/drawing/2014/main" id="{54C068DA-5290-BC4F-AC7A-6F56F7909EE0}"/>
              </a:ext>
            </a:extLst>
          </p:cNvPr>
          <p:cNvSpPr>
            <a:spLocks noGrp="1"/>
          </p:cNvSpPr>
          <p:nvPr>
            <p:ph type="title"/>
          </p:nvPr>
        </p:nvSpPr>
        <p:spPr>
          <a:xfrm>
            <a:off x="464127" y="0"/>
            <a:ext cx="10515600" cy="1325563"/>
          </a:xfrm>
        </p:spPr>
        <p:txBody>
          <a:bodyPr>
            <a:normAutofit/>
          </a:bodyPr>
          <a:lstStyle/>
          <a:p>
            <a:r>
              <a:rPr lang="en-US" b="1" dirty="0">
                <a:solidFill>
                  <a:schemeClr val="accent1"/>
                </a:solidFill>
                <a:latin typeface="Georgia" panose="02040502050405020303" pitchFamily="18" charset="0"/>
              </a:rPr>
              <a:t>The Whole Idea</a:t>
            </a:r>
            <a:endParaRPr lang="en-US" b="1" dirty="0">
              <a:latin typeface="Georgia" panose="02040502050405020303" pitchFamily="18" charset="0"/>
            </a:endParaRPr>
          </a:p>
        </p:txBody>
      </p:sp>
      <p:sp>
        <p:nvSpPr>
          <p:cNvPr id="2" name="TextBox 1">
            <a:extLst>
              <a:ext uri="{FF2B5EF4-FFF2-40B4-BE49-F238E27FC236}">
                <a16:creationId xmlns:a16="http://schemas.microsoft.com/office/drawing/2014/main" id="{AA112D17-52F0-C148-A7AF-B761FFDC1BFE}"/>
              </a:ext>
            </a:extLst>
          </p:cNvPr>
          <p:cNvSpPr txBox="1"/>
          <p:nvPr/>
        </p:nvSpPr>
        <p:spPr>
          <a:xfrm>
            <a:off x="6733674" y="971620"/>
            <a:ext cx="4376711" cy="707886"/>
          </a:xfrm>
          <a:prstGeom prst="rect">
            <a:avLst/>
          </a:prstGeom>
          <a:solidFill>
            <a:schemeClr val="accent6">
              <a:lumMod val="75000"/>
            </a:schemeClr>
          </a:solidFill>
          <a:ln>
            <a:solidFill>
              <a:schemeClr val="accent6"/>
            </a:solidFill>
          </a:ln>
        </p:spPr>
        <p:txBody>
          <a:bodyPr wrap="none" rtlCol="0">
            <a:spAutoFit/>
          </a:bodyPr>
          <a:lstStyle/>
          <a:p>
            <a:r>
              <a:rPr lang="en-US" sz="4000" b="1" dirty="0">
                <a:solidFill>
                  <a:schemeClr val="bg2"/>
                </a:solidFill>
              </a:rPr>
              <a:t>All can be done in R</a:t>
            </a:r>
          </a:p>
        </p:txBody>
      </p:sp>
    </p:spTree>
    <p:extLst>
      <p:ext uri="{BB962C8B-B14F-4D97-AF65-F5344CB8AC3E}">
        <p14:creationId xmlns:p14="http://schemas.microsoft.com/office/powerpoint/2010/main" val="42280537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4C5EF-04C6-9843-A223-3160AD473D72}"/>
              </a:ext>
            </a:extLst>
          </p:cNvPr>
          <p:cNvSpPr>
            <a:spLocks noGrp="1"/>
          </p:cNvSpPr>
          <p:nvPr>
            <p:ph type="title"/>
          </p:nvPr>
        </p:nvSpPr>
        <p:spPr>
          <a:xfrm>
            <a:off x="838199" y="365125"/>
            <a:ext cx="10435389" cy="1325563"/>
          </a:xfrm>
        </p:spPr>
        <p:txBody>
          <a:bodyPr>
            <a:noAutofit/>
          </a:bodyPr>
          <a:lstStyle/>
          <a:p>
            <a:r>
              <a:rPr lang="en-US" sz="4000" b="1" dirty="0">
                <a:solidFill>
                  <a:schemeClr val="accent1"/>
                </a:solidFill>
                <a:latin typeface="Georgia" panose="02040502050405020303" pitchFamily="18" charset="0"/>
              </a:rPr>
              <a:t>Regression Results in ANOVA form</a:t>
            </a:r>
            <a:endParaRPr lang="en-US" sz="4000" b="1" dirty="0">
              <a:solidFill>
                <a:schemeClr val="accent2"/>
              </a:solidFill>
              <a:latin typeface="Georgia" panose="02040502050405020303" pitchFamily="18" charset="0"/>
            </a:endParaRPr>
          </a:p>
        </p:txBody>
      </p:sp>
      <p:sp>
        <p:nvSpPr>
          <p:cNvPr id="7" name="TextBox 6">
            <a:extLst>
              <a:ext uri="{FF2B5EF4-FFF2-40B4-BE49-F238E27FC236}">
                <a16:creationId xmlns:a16="http://schemas.microsoft.com/office/drawing/2014/main" id="{358EA025-FE16-424A-A06A-0900B07383E6}"/>
              </a:ext>
            </a:extLst>
          </p:cNvPr>
          <p:cNvSpPr txBox="1"/>
          <p:nvPr/>
        </p:nvSpPr>
        <p:spPr>
          <a:xfrm>
            <a:off x="838199" y="1622449"/>
            <a:ext cx="10151534" cy="1077218"/>
          </a:xfrm>
          <a:prstGeom prst="rect">
            <a:avLst/>
          </a:prstGeom>
          <a:noFill/>
        </p:spPr>
        <p:txBody>
          <a:bodyPr wrap="square" rtlCol="0">
            <a:spAutoFit/>
          </a:bodyPr>
          <a:lstStyle/>
          <a:p>
            <a:r>
              <a:rPr lang="en-US" sz="3200" dirty="0"/>
              <a:t>Regression results include the information we’d normally report with an ANOVA</a:t>
            </a:r>
          </a:p>
        </p:txBody>
      </p:sp>
      <p:sp>
        <p:nvSpPr>
          <p:cNvPr id="8" name="TextBox 7">
            <a:extLst>
              <a:ext uri="{FF2B5EF4-FFF2-40B4-BE49-F238E27FC236}">
                <a16:creationId xmlns:a16="http://schemas.microsoft.com/office/drawing/2014/main" id="{31B0E17E-49A6-6845-AA23-9FBE407A4B5B}"/>
              </a:ext>
            </a:extLst>
          </p:cNvPr>
          <p:cNvSpPr txBox="1"/>
          <p:nvPr/>
        </p:nvSpPr>
        <p:spPr>
          <a:xfrm>
            <a:off x="838199" y="2716622"/>
            <a:ext cx="5684698" cy="369332"/>
          </a:xfrm>
          <a:prstGeom prst="rect">
            <a:avLst/>
          </a:prstGeom>
          <a:noFill/>
        </p:spPr>
        <p:txBody>
          <a:bodyPr wrap="none" rtlCol="0">
            <a:spAutoFit/>
          </a:bodyPr>
          <a:lstStyle/>
          <a:p>
            <a:r>
              <a:rPr lang="en-US" dirty="0"/>
              <a:t>Remember that ANOVA is just a special case of regression?</a:t>
            </a:r>
          </a:p>
        </p:txBody>
      </p:sp>
      <mc:AlternateContent xmlns:mc="http://schemas.openxmlformats.org/markup-compatibility/2006" xmlns:a14="http://schemas.microsoft.com/office/drawing/2010/main">
        <mc:Choice Requires="a14">
          <p:graphicFrame>
            <p:nvGraphicFramePr>
              <p:cNvPr id="3" name="Table 3">
                <a:extLst>
                  <a:ext uri="{FF2B5EF4-FFF2-40B4-BE49-F238E27FC236}">
                    <a16:creationId xmlns:a16="http://schemas.microsoft.com/office/drawing/2014/main" id="{0F642706-FADF-4648-AC23-8C70D1C4E0D9}"/>
                  </a:ext>
                </a:extLst>
              </p:cNvPr>
              <p:cNvGraphicFramePr>
                <a:graphicFrameLocks noGrp="1"/>
              </p:cNvGraphicFramePr>
              <p:nvPr>
                <p:extLst>
                  <p:ext uri="{D42A27DB-BD31-4B8C-83A1-F6EECF244321}">
                    <p14:modId xmlns:p14="http://schemas.microsoft.com/office/powerpoint/2010/main" val="64660789"/>
                  </p:ext>
                </p:extLst>
              </p:nvPr>
            </p:nvGraphicFramePr>
            <p:xfrm>
              <a:off x="838198" y="3279986"/>
              <a:ext cx="10480042" cy="3140118"/>
            </p:xfrm>
            <a:graphic>
              <a:graphicData uri="http://schemas.openxmlformats.org/drawingml/2006/table">
                <a:tbl>
                  <a:tblPr firstRow="1" bandRow="1">
                    <a:tableStyleId>{5C22544A-7EE6-4342-B048-85BDC9FD1C3A}</a:tableStyleId>
                  </a:tblPr>
                  <a:tblGrid>
                    <a:gridCol w="1945640">
                      <a:extLst>
                        <a:ext uri="{9D8B030D-6E8A-4147-A177-3AD203B41FA5}">
                          <a16:colId xmlns:a16="http://schemas.microsoft.com/office/drawing/2014/main" val="2945735287"/>
                        </a:ext>
                      </a:extLst>
                    </a:gridCol>
                    <a:gridCol w="1945640">
                      <a:extLst>
                        <a:ext uri="{9D8B030D-6E8A-4147-A177-3AD203B41FA5}">
                          <a16:colId xmlns:a16="http://schemas.microsoft.com/office/drawing/2014/main" val="2223143202"/>
                        </a:ext>
                      </a:extLst>
                    </a:gridCol>
                    <a:gridCol w="1336042">
                      <a:extLst>
                        <a:ext uri="{9D8B030D-6E8A-4147-A177-3AD203B41FA5}">
                          <a16:colId xmlns:a16="http://schemas.microsoft.com/office/drawing/2014/main" val="1274498167"/>
                        </a:ext>
                      </a:extLst>
                    </a:gridCol>
                    <a:gridCol w="2555238">
                      <a:extLst>
                        <a:ext uri="{9D8B030D-6E8A-4147-A177-3AD203B41FA5}">
                          <a16:colId xmlns:a16="http://schemas.microsoft.com/office/drawing/2014/main" val="1448571973"/>
                        </a:ext>
                      </a:extLst>
                    </a:gridCol>
                    <a:gridCol w="2697482">
                      <a:extLst>
                        <a:ext uri="{9D8B030D-6E8A-4147-A177-3AD203B41FA5}">
                          <a16:colId xmlns:a16="http://schemas.microsoft.com/office/drawing/2014/main" val="2394013963"/>
                        </a:ext>
                      </a:extLst>
                    </a:gridCol>
                  </a:tblGrid>
                  <a:tr h="551604">
                    <a:tc>
                      <a:txBody>
                        <a:bodyPr/>
                        <a:lstStyle/>
                        <a:p>
                          <a:r>
                            <a:rPr lang="en-US" dirty="0"/>
                            <a:t>Source</a:t>
                          </a:r>
                        </a:p>
                      </a:txBody>
                      <a:tcPr anchor="ctr"/>
                    </a:tc>
                    <a:tc>
                      <a:txBody>
                        <a:bodyPr/>
                        <a:lstStyle/>
                        <a:p>
                          <a:r>
                            <a:rPr lang="en-US" dirty="0"/>
                            <a:t>SS</a:t>
                          </a:r>
                        </a:p>
                      </a:txBody>
                      <a:tcPr anchor="ctr"/>
                    </a:tc>
                    <a:tc>
                      <a:txBody>
                        <a:bodyPr/>
                        <a:lstStyle/>
                        <a:p>
                          <a:r>
                            <a:rPr lang="en-US" dirty="0"/>
                            <a:t>df</a:t>
                          </a:r>
                        </a:p>
                      </a:txBody>
                      <a:tcPr anchor="ctr"/>
                    </a:tc>
                    <a:tc>
                      <a:txBody>
                        <a:bodyPr/>
                        <a:lstStyle/>
                        <a:p>
                          <a:r>
                            <a:rPr lang="en-US" dirty="0"/>
                            <a:t>MS</a:t>
                          </a:r>
                        </a:p>
                      </a:txBody>
                      <a:tcPr anchor="ctr"/>
                    </a:tc>
                    <a:tc>
                      <a:txBody>
                        <a:bodyPr/>
                        <a:lstStyle/>
                        <a:p>
                          <a:r>
                            <a:rPr lang="en-US" dirty="0"/>
                            <a:t>F</a:t>
                          </a:r>
                        </a:p>
                      </a:txBody>
                      <a:tcPr anchor="ctr"/>
                    </a:tc>
                    <a:extLst>
                      <a:ext uri="{0D108BD9-81ED-4DB2-BD59-A6C34878D82A}">
                        <a16:rowId xmlns:a16="http://schemas.microsoft.com/office/drawing/2014/main" val="605256126"/>
                      </a:ext>
                    </a:extLst>
                  </a:tr>
                  <a:tr h="551604">
                    <a:tc>
                      <a:txBody>
                        <a:bodyPr/>
                        <a:lstStyle/>
                        <a:p>
                          <a:r>
                            <a:rPr lang="en-US" dirty="0"/>
                            <a:t>Regression</a:t>
                          </a:r>
                        </a:p>
                      </a:txBody>
                      <a:tcPr anchor="ctr"/>
                    </a:tc>
                    <a:tc>
                      <a:txBody>
                        <a:bodyPr/>
                        <a:lstStyle/>
                        <a:p>
                          <a:pPr/>
                          <a14:m>
                            <m:oMathPara xmlns:m="http://schemas.openxmlformats.org/officeDocument/2006/math">
                              <m:oMathParaPr>
                                <m:jc m:val="centerGroup"/>
                              </m:oMathParaPr>
                              <m:oMath xmlns:m="http://schemas.openxmlformats.org/officeDocument/2006/math">
                                <m:nary>
                                  <m:naryPr>
                                    <m:chr m:val="∑"/>
                                    <m:limLoc m:val="undOvr"/>
                                    <m:grow m:val="on"/>
                                    <m:ctrlPr>
                                      <a:rPr lang="en-US" i="1" smtClean="0">
                                        <a:latin typeface="Cambria Math" panose="02040503050406030204" pitchFamily="18" charset="0"/>
                                      </a:rPr>
                                    </m:ctrlPr>
                                  </m:naryPr>
                                  <m:sub>
                                    <m:r>
                                      <a:rPr lang="en-US" i="1" smtClean="0">
                                        <a:latin typeface="Cambria Math" panose="02040503050406030204" pitchFamily="18" charset="0"/>
                                      </a:rPr>
                                      <m:t>𝑖</m:t>
                                    </m:r>
                                    <m:r>
                                      <a:rPr lang="en-US" i="1" smtClean="0">
                                        <a:latin typeface="Cambria Math" panose="02040503050406030204" pitchFamily="18" charset="0"/>
                                      </a:rPr>
                                      <m:t>=1</m:t>
                                    </m:r>
                                  </m:sub>
                                  <m:sup>
                                    <m:r>
                                      <a:rPr lang="en-US" i="1" smtClean="0">
                                        <a:latin typeface="Cambria Math" panose="02040503050406030204" pitchFamily="18" charset="0"/>
                                      </a:rPr>
                                      <m:t>𝑁</m:t>
                                    </m:r>
                                  </m:sup>
                                  <m:e>
                                    <m:sSup>
                                      <m:sSupPr>
                                        <m:ctrlPr>
                                          <a:rPr lang="en-US" i="1" smtClean="0">
                                            <a:latin typeface="Cambria Math" panose="02040503050406030204" pitchFamily="18" charset="0"/>
                                          </a:rPr>
                                        </m:ctrlPr>
                                      </m:sSupPr>
                                      <m:e>
                                        <m:d>
                                          <m:dPr>
                                            <m:ctrlPr>
                                              <a:rPr lang="en-US" i="1" smtClean="0">
                                                <a:latin typeface="Cambria Math" panose="02040503050406030204" pitchFamily="18" charset="0"/>
                                              </a:rPr>
                                            </m:ctrlPr>
                                          </m:dPr>
                                          <m:e>
                                            <m:sSub>
                                              <m:sSubPr>
                                                <m:ctrlPr>
                                                  <a:rPr lang="en-US" i="1" smtClean="0">
                                                    <a:latin typeface="Cambria Math" panose="02040503050406030204" pitchFamily="18" charset="0"/>
                                                  </a:rPr>
                                                </m:ctrlPr>
                                              </m:sSubPr>
                                              <m:e>
                                                <m:acc>
                                                  <m:accPr>
                                                    <m:chr m:val="̂"/>
                                                    <m:ctrlPr>
                                                      <a:rPr lang="en-US" i="1" smtClean="0">
                                                        <a:latin typeface="Cambria Math" panose="02040503050406030204" pitchFamily="18" charset="0"/>
                                                      </a:rPr>
                                                    </m:ctrlPr>
                                                  </m:accPr>
                                                  <m:e>
                                                    <m:r>
                                                      <a:rPr lang="en-US" i="1" smtClean="0">
                                                        <a:latin typeface="Cambria Math" panose="02040503050406030204" pitchFamily="18" charset="0"/>
                                                      </a:rPr>
                                                      <m:t>𝑌</m:t>
                                                    </m:r>
                                                  </m:e>
                                                </m:acc>
                                              </m:e>
                                              <m:sub>
                                                <m:r>
                                                  <a:rPr lang="en-US" i="1" smtClean="0">
                                                    <a:latin typeface="Cambria Math" panose="02040503050406030204" pitchFamily="18" charset="0"/>
                                                  </a:rPr>
                                                  <m:t>𝑖</m:t>
                                                </m:r>
                                              </m:sub>
                                            </m:sSub>
                                            <m:r>
                                              <a:rPr lang="en-US" i="1" smtClean="0">
                                                <a:latin typeface="Cambria Math" panose="02040503050406030204" pitchFamily="18" charset="0"/>
                                              </a:rPr>
                                              <m:t>−</m:t>
                                            </m:r>
                                            <m:acc>
                                              <m:accPr>
                                                <m:chr m:val="̅"/>
                                                <m:ctrlPr>
                                                  <a:rPr lang="en-US" i="1" smtClean="0">
                                                    <a:latin typeface="Cambria Math" panose="02040503050406030204" pitchFamily="18" charset="0"/>
                                                  </a:rPr>
                                                </m:ctrlPr>
                                              </m:accPr>
                                              <m:e>
                                                <m:r>
                                                  <a:rPr lang="en-US" i="1" smtClean="0">
                                                    <a:latin typeface="Cambria Math" panose="02040503050406030204" pitchFamily="18" charset="0"/>
                                                  </a:rPr>
                                                  <m:t>𝑌</m:t>
                                                </m:r>
                                              </m:e>
                                            </m:acc>
                                          </m:e>
                                        </m:d>
                                      </m:e>
                                      <m:sup>
                                        <m:r>
                                          <a:rPr lang="en-US" i="1" smtClean="0">
                                            <a:latin typeface="Cambria Math" panose="02040503050406030204" pitchFamily="18" charset="0"/>
                                          </a:rPr>
                                          <m:t>2</m:t>
                                        </m:r>
                                      </m:sup>
                                    </m:sSup>
                                  </m:e>
                                </m:nary>
                              </m:oMath>
                            </m:oMathPara>
                          </a14:m>
                          <a:endParaRPr lang="en-US" dirty="0"/>
                        </a:p>
                      </a:txBody>
                      <a:tcPr anchor="ctr"/>
                    </a:tc>
                    <a:tc>
                      <a:txBody>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𝑘</m:t>
                                </m:r>
                              </m:oMath>
                            </m:oMathPara>
                          </a14:m>
                          <a:endParaRPr lang="en-US" dirty="0"/>
                        </a:p>
                      </a:txBody>
                      <a:tcPr anchor="ctr"/>
                    </a:tc>
                    <a:tc>
                      <a:txBody>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𝑆𝑆</m:t>
                                    </m:r>
                                  </m:e>
                                  <m:sub>
                                    <m:r>
                                      <a:rPr lang="en-US" b="0" i="1" smtClean="0">
                                        <a:latin typeface="Cambria Math" panose="02040503050406030204" pitchFamily="18" charset="0"/>
                                      </a:rPr>
                                      <m:t>𝑟𝑒𝑔𝑟𝑒𝑠𝑠𝑖𝑜𝑛</m:t>
                                    </m:r>
                                  </m:sub>
                                </m:sSub>
                                <m:r>
                                  <a:rPr lang="en-US" b="0" i="1" smtClean="0">
                                    <a:latin typeface="Cambria Math" panose="02040503050406030204" pitchFamily="18" charset="0"/>
                                  </a:rPr>
                                  <m:t>/</m:t>
                                </m:r>
                                <m:r>
                                  <a:rPr lang="en-US" b="0" i="1" smtClean="0">
                                    <a:latin typeface="Cambria Math" panose="02040503050406030204" pitchFamily="18" charset="0"/>
                                  </a:rPr>
                                  <m:t>𝑘</m:t>
                                </m:r>
                              </m:oMath>
                            </m:oMathPara>
                          </a14:m>
                          <a:endParaRPr lang="en-US" dirty="0"/>
                        </a:p>
                      </a:txBody>
                      <a:tcPr anchor="ctr"/>
                    </a:tc>
                    <a:tc>
                      <a:txBody>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𝑀𝑆</m:t>
                                    </m:r>
                                  </m:e>
                                  <m:sub>
                                    <m:r>
                                      <a:rPr lang="en-US" b="0" i="1" smtClean="0">
                                        <a:latin typeface="Cambria Math" panose="02040503050406030204" pitchFamily="18" charset="0"/>
                                      </a:rPr>
                                      <m:t>𝑟𝑒𝑔𝑟𝑒𝑠𝑠𝑖𝑜𝑛</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𝑀𝑆</m:t>
                                    </m:r>
                                  </m:e>
                                  <m:sub>
                                    <m:r>
                                      <a:rPr lang="en-US" b="0" i="1" smtClean="0">
                                        <a:latin typeface="Cambria Math" panose="02040503050406030204" pitchFamily="18" charset="0"/>
                                      </a:rPr>
                                      <m:t>𝑟𝑒𝑠𝑖𝑑𝑢𝑎𝑙</m:t>
                                    </m:r>
                                  </m:sub>
                                </m:sSub>
                              </m:oMath>
                            </m:oMathPara>
                          </a14:m>
                          <a:endParaRPr lang="en-US" dirty="0"/>
                        </a:p>
                      </a:txBody>
                      <a:tcPr anchor="ctr"/>
                    </a:tc>
                    <a:extLst>
                      <a:ext uri="{0D108BD9-81ED-4DB2-BD59-A6C34878D82A}">
                        <a16:rowId xmlns:a16="http://schemas.microsoft.com/office/drawing/2014/main" val="1112580906"/>
                      </a:ext>
                    </a:extLst>
                  </a:tr>
                  <a:tr h="551604">
                    <a:tc>
                      <a:txBody>
                        <a:bodyPr/>
                        <a:lstStyle/>
                        <a:p>
                          <a:r>
                            <a:rPr lang="en-US" dirty="0"/>
                            <a:t>Residual</a:t>
                          </a:r>
                        </a:p>
                      </a:txBody>
                      <a:tcPr anchor="ctr"/>
                    </a:tc>
                    <a:tc>
                      <a:txBody>
                        <a:bodyPr/>
                        <a:lstStyle/>
                        <a:p>
                          <a:pPr/>
                          <a14:m>
                            <m:oMathPara xmlns:m="http://schemas.openxmlformats.org/officeDocument/2006/math">
                              <m:oMathParaPr>
                                <m:jc m:val="centerGroup"/>
                              </m:oMathParaPr>
                              <m:oMath xmlns:m="http://schemas.openxmlformats.org/officeDocument/2006/math">
                                <m:nary>
                                  <m:naryPr>
                                    <m:chr m:val="∑"/>
                                    <m:limLoc m:val="undOvr"/>
                                    <m:grow m:val="on"/>
                                    <m:ctrlPr>
                                      <a:rPr lang="en-US" i="1" smtClean="0">
                                        <a:latin typeface="Cambria Math" panose="02040503050406030204" pitchFamily="18" charset="0"/>
                                      </a:rPr>
                                    </m:ctrlPr>
                                  </m:naryPr>
                                  <m:sub>
                                    <m:r>
                                      <a:rPr lang="en-US" i="1" smtClean="0">
                                        <a:latin typeface="Cambria Math" panose="02040503050406030204" pitchFamily="18" charset="0"/>
                                      </a:rPr>
                                      <m:t>𝑖</m:t>
                                    </m:r>
                                    <m:r>
                                      <a:rPr lang="en-US" i="1" smtClean="0">
                                        <a:latin typeface="Cambria Math" panose="02040503050406030204" pitchFamily="18" charset="0"/>
                                      </a:rPr>
                                      <m:t>=1</m:t>
                                    </m:r>
                                  </m:sub>
                                  <m:sup>
                                    <m:r>
                                      <a:rPr lang="en-US" i="1" smtClean="0">
                                        <a:latin typeface="Cambria Math" panose="02040503050406030204" pitchFamily="18" charset="0"/>
                                      </a:rPr>
                                      <m:t>𝑁</m:t>
                                    </m:r>
                                  </m:sup>
                                  <m:e>
                                    <m:sSup>
                                      <m:sSupPr>
                                        <m:ctrlPr>
                                          <a:rPr lang="en-US" i="1" smtClean="0">
                                            <a:latin typeface="Cambria Math" panose="02040503050406030204" pitchFamily="18" charset="0"/>
                                          </a:rPr>
                                        </m:ctrlPr>
                                      </m:sSupPr>
                                      <m:e>
                                        <m:d>
                                          <m:dPr>
                                            <m:ctrlPr>
                                              <a:rPr lang="en-US" i="1" smtClean="0">
                                                <a:latin typeface="Cambria Math" panose="02040503050406030204" pitchFamily="18" charset="0"/>
                                              </a:rPr>
                                            </m:ctrlPr>
                                          </m:dPr>
                                          <m:e>
                                            <m:sSub>
                                              <m:sSubPr>
                                                <m:ctrlPr>
                                                  <a:rPr lang="en-US" i="1" smtClean="0">
                                                    <a:latin typeface="Cambria Math" panose="02040503050406030204" pitchFamily="18" charset="0"/>
                                                  </a:rPr>
                                                </m:ctrlPr>
                                              </m:sSubPr>
                                              <m:e>
                                                <m:r>
                                                  <a:rPr lang="en-US" i="1" smtClean="0">
                                                    <a:latin typeface="Cambria Math" panose="02040503050406030204" pitchFamily="18" charset="0"/>
                                                  </a:rPr>
                                                  <m:t>𝑌</m:t>
                                                </m:r>
                                              </m:e>
                                              <m:sub>
                                                <m:r>
                                                  <a:rPr lang="en-US" i="1" smtClean="0">
                                                    <a:latin typeface="Cambria Math" panose="02040503050406030204" pitchFamily="18" charset="0"/>
                                                  </a:rPr>
                                                  <m:t>𝑖</m:t>
                                                </m:r>
                                              </m:sub>
                                            </m:sSub>
                                            <m:r>
                                              <a:rPr lang="en-US" i="1" smtClean="0">
                                                <a:latin typeface="Cambria Math" panose="02040503050406030204" pitchFamily="18" charset="0"/>
                                              </a:rPr>
                                              <m:t>−</m:t>
                                            </m:r>
                                            <m:sSub>
                                              <m:sSubPr>
                                                <m:ctrlPr>
                                                  <a:rPr lang="en-US" i="1" smtClean="0">
                                                    <a:latin typeface="Cambria Math" panose="02040503050406030204" pitchFamily="18" charset="0"/>
                                                  </a:rPr>
                                                </m:ctrlPr>
                                              </m:sSubPr>
                                              <m:e>
                                                <m:acc>
                                                  <m:accPr>
                                                    <m:chr m:val="̂"/>
                                                    <m:ctrlPr>
                                                      <a:rPr lang="en-US" i="1" smtClean="0">
                                                        <a:latin typeface="Cambria Math" panose="02040503050406030204" pitchFamily="18" charset="0"/>
                                                      </a:rPr>
                                                    </m:ctrlPr>
                                                  </m:accPr>
                                                  <m:e>
                                                    <m:r>
                                                      <a:rPr lang="en-US" i="1" smtClean="0">
                                                        <a:latin typeface="Cambria Math" panose="02040503050406030204" pitchFamily="18" charset="0"/>
                                                      </a:rPr>
                                                      <m:t>𝑌</m:t>
                                                    </m:r>
                                                  </m:e>
                                                </m:acc>
                                              </m:e>
                                              <m:sub>
                                                <m:r>
                                                  <a:rPr lang="en-US" i="1" smtClean="0">
                                                    <a:latin typeface="Cambria Math" panose="02040503050406030204" pitchFamily="18" charset="0"/>
                                                  </a:rPr>
                                                  <m:t>𝑖</m:t>
                                                </m:r>
                                              </m:sub>
                                            </m:sSub>
                                          </m:e>
                                        </m:d>
                                      </m:e>
                                      <m:sup>
                                        <m:r>
                                          <a:rPr lang="en-US" i="1" smtClean="0">
                                            <a:latin typeface="Cambria Math" panose="02040503050406030204" pitchFamily="18" charset="0"/>
                                          </a:rPr>
                                          <m:t>2</m:t>
                                        </m:r>
                                      </m:sup>
                                    </m:sSup>
                                  </m:e>
                                </m:nary>
                              </m:oMath>
                            </m:oMathPara>
                          </a14:m>
                          <a:endParaRPr lang="en-US" dirty="0"/>
                        </a:p>
                      </a:txBody>
                      <a:tcPr anchor="ctr"/>
                    </a:tc>
                    <a:tc>
                      <a:txBody>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𝑁</m:t>
                                </m:r>
                                <m:r>
                                  <a:rPr lang="en-US" b="0" i="1" smtClean="0">
                                    <a:latin typeface="Cambria Math" panose="02040503050406030204" pitchFamily="18" charset="0"/>
                                  </a:rPr>
                                  <m:t> −</m:t>
                                </m:r>
                                <m:r>
                                  <a:rPr lang="en-US" b="0" i="1" smtClean="0">
                                    <a:latin typeface="Cambria Math" panose="02040503050406030204" pitchFamily="18" charset="0"/>
                                  </a:rPr>
                                  <m:t>𝑘</m:t>
                                </m:r>
                                <m:r>
                                  <a:rPr lang="en-US" b="0" i="1" smtClean="0">
                                    <a:latin typeface="Cambria Math" panose="02040503050406030204" pitchFamily="18" charset="0"/>
                                  </a:rPr>
                                  <m:t> −1</m:t>
                                </m:r>
                              </m:oMath>
                            </m:oMathPara>
                          </a14:m>
                          <a:endParaRPr lang="en-US" dirty="0"/>
                        </a:p>
                      </a:txBody>
                      <a:tcPr anchor="ctr"/>
                    </a:tc>
                    <a:tc>
                      <a:txBody>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𝑆𝑆</m:t>
                                    </m:r>
                                  </m:e>
                                  <m:sub>
                                    <m:r>
                                      <a:rPr lang="en-US" b="0" i="1" smtClean="0">
                                        <a:latin typeface="Cambria Math" panose="02040503050406030204" pitchFamily="18" charset="0"/>
                                      </a:rPr>
                                      <m:t>𝑟𝑒𝑠𝑖𝑑𝑢𝑎𝑙</m:t>
                                    </m:r>
                                  </m:sub>
                                </m:sSub>
                                <m:r>
                                  <a:rPr lang="en-US" b="0" i="1" smtClean="0">
                                    <a:latin typeface="Cambria Math" panose="02040503050406030204" pitchFamily="18" charset="0"/>
                                  </a:rPr>
                                  <m:t>/(</m:t>
                                </m:r>
                                <m:r>
                                  <a:rPr lang="en-US" b="0" i="1" smtClean="0">
                                    <a:latin typeface="Cambria Math" panose="02040503050406030204" pitchFamily="18" charset="0"/>
                                  </a:rPr>
                                  <m:t>𝑁</m:t>
                                </m:r>
                                <m:r>
                                  <a:rPr lang="en-US" b="0" i="1" smtClean="0">
                                    <a:latin typeface="Cambria Math" panose="02040503050406030204" pitchFamily="18" charset="0"/>
                                  </a:rPr>
                                  <m:t> −</m:t>
                                </m:r>
                                <m:r>
                                  <a:rPr lang="en-US" b="0" i="1" smtClean="0">
                                    <a:latin typeface="Cambria Math" panose="02040503050406030204" pitchFamily="18" charset="0"/>
                                  </a:rPr>
                                  <m:t>𝑘</m:t>
                                </m:r>
                                <m:r>
                                  <a:rPr lang="en-US" b="0" i="1" smtClean="0">
                                    <a:latin typeface="Cambria Math" panose="02040503050406030204" pitchFamily="18" charset="0"/>
                                  </a:rPr>
                                  <m:t>−1)</m:t>
                                </m:r>
                              </m:oMath>
                            </m:oMathPara>
                          </a14:m>
                          <a:endParaRPr lang="en-US" dirty="0"/>
                        </a:p>
                      </a:txBody>
                      <a:tcPr anchor="ctr"/>
                    </a:tc>
                    <a:tc>
                      <a:txBody>
                        <a:bodyPr/>
                        <a:lstStyle/>
                        <a:p>
                          <a:endParaRPr lang="en-US"/>
                        </a:p>
                      </a:txBody>
                      <a:tcPr anchor="ctr"/>
                    </a:tc>
                    <a:extLst>
                      <a:ext uri="{0D108BD9-81ED-4DB2-BD59-A6C34878D82A}">
                        <a16:rowId xmlns:a16="http://schemas.microsoft.com/office/drawing/2014/main" val="799131760"/>
                      </a:ext>
                    </a:extLst>
                  </a:tr>
                  <a:tr h="551604">
                    <a:tc>
                      <a:txBody>
                        <a:bodyPr/>
                        <a:lstStyle/>
                        <a:p>
                          <a:r>
                            <a:rPr lang="en-US" dirty="0"/>
                            <a:t>Total</a:t>
                          </a:r>
                        </a:p>
                      </a:txBody>
                      <a:tcPr anchor="ctr"/>
                    </a:tc>
                    <a:tc>
                      <a:txBody>
                        <a:bodyPr/>
                        <a:lstStyle/>
                        <a:p>
                          <a:pPr/>
                          <a14:m>
                            <m:oMathPara xmlns:m="http://schemas.openxmlformats.org/officeDocument/2006/math">
                              <m:oMathParaPr>
                                <m:jc m:val="centerGroup"/>
                              </m:oMathParaPr>
                              <m:oMath xmlns:m="http://schemas.openxmlformats.org/officeDocument/2006/math">
                                <m:nary>
                                  <m:naryPr>
                                    <m:chr m:val="∑"/>
                                    <m:limLoc m:val="undOvr"/>
                                    <m:grow m:val="on"/>
                                    <m:ctrlPr>
                                      <a:rPr lang="en-US" i="1" smtClean="0">
                                        <a:latin typeface="Cambria Math" panose="02040503050406030204" pitchFamily="18" charset="0"/>
                                      </a:rPr>
                                    </m:ctrlPr>
                                  </m:naryPr>
                                  <m:sub>
                                    <m:r>
                                      <a:rPr lang="en-US" i="1" smtClean="0">
                                        <a:latin typeface="Cambria Math" panose="02040503050406030204" pitchFamily="18" charset="0"/>
                                      </a:rPr>
                                      <m:t>𝑖</m:t>
                                    </m:r>
                                    <m:r>
                                      <a:rPr lang="en-US" i="1" smtClean="0">
                                        <a:latin typeface="Cambria Math" panose="02040503050406030204" pitchFamily="18" charset="0"/>
                                      </a:rPr>
                                      <m:t>=1</m:t>
                                    </m:r>
                                  </m:sub>
                                  <m:sup>
                                    <m:r>
                                      <a:rPr lang="en-US" i="1" smtClean="0">
                                        <a:latin typeface="Cambria Math" panose="02040503050406030204" pitchFamily="18" charset="0"/>
                                      </a:rPr>
                                      <m:t>𝑁</m:t>
                                    </m:r>
                                  </m:sup>
                                  <m:e>
                                    <m:sSup>
                                      <m:sSupPr>
                                        <m:ctrlPr>
                                          <a:rPr lang="en-US" i="1" smtClean="0">
                                            <a:latin typeface="Cambria Math" panose="02040503050406030204" pitchFamily="18" charset="0"/>
                                          </a:rPr>
                                        </m:ctrlPr>
                                      </m:sSupPr>
                                      <m:e>
                                        <m:d>
                                          <m:dPr>
                                            <m:ctrlPr>
                                              <a:rPr lang="en-US" i="1" smtClean="0">
                                                <a:latin typeface="Cambria Math" panose="02040503050406030204" pitchFamily="18" charset="0"/>
                                              </a:rPr>
                                            </m:ctrlPr>
                                          </m:dPr>
                                          <m:e>
                                            <m:sSub>
                                              <m:sSubPr>
                                                <m:ctrlPr>
                                                  <a:rPr lang="en-US" i="1" smtClean="0">
                                                    <a:latin typeface="Cambria Math" panose="02040503050406030204" pitchFamily="18" charset="0"/>
                                                  </a:rPr>
                                                </m:ctrlPr>
                                              </m:sSubPr>
                                              <m:e>
                                                <m:r>
                                                  <a:rPr lang="en-US" i="1" smtClean="0">
                                                    <a:latin typeface="Cambria Math" panose="02040503050406030204" pitchFamily="18" charset="0"/>
                                                  </a:rPr>
                                                  <m:t>𝑌</m:t>
                                                </m:r>
                                              </m:e>
                                              <m:sub>
                                                <m:r>
                                                  <a:rPr lang="en-US" i="1" smtClean="0">
                                                    <a:latin typeface="Cambria Math" panose="02040503050406030204" pitchFamily="18" charset="0"/>
                                                  </a:rPr>
                                                  <m:t>𝑖</m:t>
                                                </m:r>
                                              </m:sub>
                                            </m:sSub>
                                            <m:r>
                                              <a:rPr lang="en-US" i="1" smtClean="0">
                                                <a:latin typeface="Cambria Math" panose="02040503050406030204" pitchFamily="18" charset="0"/>
                                              </a:rPr>
                                              <m:t>−</m:t>
                                            </m:r>
                                            <m:acc>
                                              <m:accPr>
                                                <m:chr m:val="̅"/>
                                                <m:ctrlPr>
                                                  <a:rPr lang="en-US" i="1" smtClean="0">
                                                    <a:latin typeface="Cambria Math" panose="02040503050406030204" pitchFamily="18" charset="0"/>
                                                  </a:rPr>
                                                </m:ctrlPr>
                                              </m:accPr>
                                              <m:e>
                                                <m:r>
                                                  <a:rPr lang="en-US" i="1" smtClean="0">
                                                    <a:latin typeface="Cambria Math" panose="02040503050406030204" pitchFamily="18" charset="0"/>
                                                  </a:rPr>
                                                  <m:t>𝑌</m:t>
                                                </m:r>
                                              </m:e>
                                            </m:acc>
                                          </m:e>
                                        </m:d>
                                      </m:e>
                                      <m:sup>
                                        <m:r>
                                          <a:rPr lang="en-US" i="1" smtClean="0">
                                            <a:latin typeface="Cambria Math" panose="02040503050406030204" pitchFamily="18" charset="0"/>
                                          </a:rPr>
                                          <m:t>2</m:t>
                                        </m:r>
                                      </m:sup>
                                    </m:sSup>
                                  </m:e>
                                </m:nary>
                              </m:oMath>
                            </m:oMathPara>
                          </a14:m>
                          <a:endParaRPr lang="en-US" dirty="0"/>
                        </a:p>
                      </a:txBody>
                      <a:tcPr anchor="ctr"/>
                    </a:tc>
                    <a:tc>
                      <a:txBody>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𝑁</m:t>
                                </m:r>
                                <m:r>
                                  <a:rPr lang="en-US" b="0" i="1" smtClean="0">
                                    <a:latin typeface="Cambria Math" panose="02040503050406030204" pitchFamily="18" charset="0"/>
                                  </a:rPr>
                                  <m:t> −1</m:t>
                                </m:r>
                              </m:oMath>
                            </m:oMathPara>
                          </a14:m>
                          <a:endParaRPr lang="en-US" dirty="0"/>
                        </a:p>
                      </a:txBody>
                      <a:tcPr anchor="ctr"/>
                    </a:tc>
                    <a:tc>
                      <a:txBody>
                        <a:bodyPr/>
                        <a:lstStyle/>
                        <a:p>
                          <a:endParaRPr lang="en-US" dirty="0"/>
                        </a:p>
                      </a:txBody>
                      <a:tcPr anchor="ctr"/>
                    </a:tc>
                    <a:tc>
                      <a:txBody>
                        <a:bodyPr/>
                        <a:lstStyle/>
                        <a:p>
                          <a:endParaRPr lang="en-US" dirty="0"/>
                        </a:p>
                      </a:txBody>
                      <a:tcPr anchor="ctr"/>
                    </a:tc>
                    <a:extLst>
                      <a:ext uri="{0D108BD9-81ED-4DB2-BD59-A6C34878D82A}">
                        <a16:rowId xmlns:a16="http://schemas.microsoft.com/office/drawing/2014/main" val="3394016125"/>
                      </a:ext>
                    </a:extLst>
                  </a:tr>
                </a:tbl>
              </a:graphicData>
            </a:graphic>
          </p:graphicFrame>
        </mc:Choice>
        <mc:Fallback xmlns="">
          <p:graphicFrame>
            <p:nvGraphicFramePr>
              <p:cNvPr id="3" name="Table 3">
                <a:extLst>
                  <a:ext uri="{FF2B5EF4-FFF2-40B4-BE49-F238E27FC236}">
                    <a16:creationId xmlns:a16="http://schemas.microsoft.com/office/drawing/2014/main" id="{0F642706-FADF-4648-AC23-8C70D1C4E0D9}"/>
                  </a:ext>
                </a:extLst>
              </p:cNvPr>
              <p:cNvGraphicFramePr>
                <a:graphicFrameLocks noGrp="1"/>
              </p:cNvGraphicFramePr>
              <p:nvPr>
                <p:extLst>
                  <p:ext uri="{D42A27DB-BD31-4B8C-83A1-F6EECF244321}">
                    <p14:modId xmlns:p14="http://schemas.microsoft.com/office/powerpoint/2010/main" val="64660789"/>
                  </p:ext>
                </p:extLst>
              </p:nvPr>
            </p:nvGraphicFramePr>
            <p:xfrm>
              <a:off x="838198" y="3279986"/>
              <a:ext cx="10480042" cy="3140118"/>
            </p:xfrm>
            <a:graphic>
              <a:graphicData uri="http://schemas.openxmlformats.org/drawingml/2006/table">
                <a:tbl>
                  <a:tblPr firstRow="1" bandRow="1">
                    <a:tableStyleId>{5C22544A-7EE6-4342-B048-85BDC9FD1C3A}</a:tableStyleId>
                  </a:tblPr>
                  <a:tblGrid>
                    <a:gridCol w="1945640">
                      <a:extLst>
                        <a:ext uri="{9D8B030D-6E8A-4147-A177-3AD203B41FA5}">
                          <a16:colId xmlns:a16="http://schemas.microsoft.com/office/drawing/2014/main" val="2945735287"/>
                        </a:ext>
                      </a:extLst>
                    </a:gridCol>
                    <a:gridCol w="1945640">
                      <a:extLst>
                        <a:ext uri="{9D8B030D-6E8A-4147-A177-3AD203B41FA5}">
                          <a16:colId xmlns:a16="http://schemas.microsoft.com/office/drawing/2014/main" val="2223143202"/>
                        </a:ext>
                      </a:extLst>
                    </a:gridCol>
                    <a:gridCol w="1336042">
                      <a:extLst>
                        <a:ext uri="{9D8B030D-6E8A-4147-A177-3AD203B41FA5}">
                          <a16:colId xmlns:a16="http://schemas.microsoft.com/office/drawing/2014/main" val="1274498167"/>
                        </a:ext>
                      </a:extLst>
                    </a:gridCol>
                    <a:gridCol w="2555238">
                      <a:extLst>
                        <a:ext uri="{9D8B030D-6E8A-4147-A177-3AD203B41FA5}">
                          <a16:colId xmlns:a16="http://schemas.microsoft.com/office/drawing/2014/main" val="1448571973"/>
                        </a:ext>
                      </a:extLst>
                    </a:gridCol>
                    <a:gridCol w="2697482">
                      <a:extLst>
                        <a:ext uri="{9D8B030D-6E8A-4147-A177-3AD203B41FA5}">
                          <a16:colId xmlns:a16="http://schemas.microsoft.com/office/drawing/2014/main" val="2394013963"/>
                        </a:ext>
                      </a:extLst>
                    </a:gridCol>
                  </a:tblGrid>
                  <a:tr h="551604">
                    <a:tc>
                      <a:txBody>
                        <a:bodyPr/>
                        <a:lstStyle/>
                        <a:p>
                          <a:r>
                            <a:rPr lang="en-US" dirty="0"/>
                            <a:t>Source</a:t>
                          </a:r>
                        </a:p>
                      </a:txBody>
                      <a:tcPr anchor="ctr"/>
                    </a:tc>
                    <a:tc>
                      <a:txBody>
                        <a:bodyPr/>
                        <a:lstStyle/>
                        <a:p>
                          <a:r>
                            <a:rPr lang="en-US" dirty="0"/>
                            <a:t>SS</a:t>
                          </a:r>
                        </a:p>
                      </a:txBody>
                      <a:tcPr anchor="ctr"/>
                    </a:tc>
                    <a:tc>
                      <a:txBody>
                        <a:bodyPr/>
                        <a:lstStyle/>
                        <a:p>
                          <a:r>
                            <a:rPr lang="en-US" dirty="0"/>
                            <a:t>df</a:t>
                          </a:r>
                        </a:p>
                      </a:txBody>
                      <a:tcPr anchor="ctr"/>
                    </a:tc>
                    <a:tc>
                      <a:txBody>
                        <a:bodyPr/>
                        <a:lstStyle/>
                        <a:p>
                          <a:r>
                            <a:rPr lang="en-US" dirty="0"/>
                            <a:t>MS</a:t>
                          </a:r>
                        </a:p>
                      </a:txBody>
                      <a:tcPr anchor="ctr"/>
                    </a:tc>
                    <a:tc>
                      <a:txBody>
                        <a:bodyPr/>
                        <a:lstStyle/>
                        <a:p>
                          <a:r>
                            <a:rPr lang="en-US" dirty="0"/>
                            <a:t>F</a:t>
                          </a:r>
                        </a:p>
                      </a:txBody>
                      <a:tcPr anchor="ctr"/>
                    </a:tc>
                    <a:extLst>
                      <a:ext uri="{0D108BD9-81ED-4DB2-BD59-A6C34878D82A}">
                        <a16:rowId xmlns:a16="http://schemas.microsoft.com/office/drawing/2014/main" val="605256126"/>
                      </a:ext>
                    </a:extLst>
                  </a:tr>
                  <a:tr h="862838">
                    <a:tc>
                      <a:txBody>
                        <a:bodyPr/>
                        <a:lstStyle/>
                        <a:p>
                          <a:r>
                            <a:rPr lang="en-US" dirty="0"/>
                            <a:t>Regression</a:t>
                          </a:r>
                        </a:p>
                      </a:txBody>
                      <a:tcPr anchor="ctr"/>
                    </a:tc>
                    <a:tc>
                      <a:txBody>
                        <a:bodyPr/>
                        <a:lstStyle/>
                        <a:p>
                          <a:endParaRPr lang="en-US"/>
                        </a:p>
                      </a:txBody>
                      <a:tcPr anchor="ctr">
                        <a:blipFill>
                          <a:blip r:embed="rId3"/>
                          <a:stretch>
                            <a:fillRect l="-100000" t="-65248" r="-339063" b="-202837"/>
                          </a:stretch>
                        </a:blipFill>
                      </a:tcPr>
                    </a:tc>
                    <a:tc>
                      <a:txBody>
                        <a:bodyPr/>
                        <a:lstStyle/>
                        <a:p>
                          <a:endParaRPr lang="en-US"/>
                        </a:p>
                      </a:txBody>
                      <a:tcPr anchor="ctr">
                        <a:blipFill>
                          <a:blip r:embed="rId3"/>
                          <a:stretch>
                            <a:fillRect l="-292237" t="-65248" r="-395434" b="-202837"/>
                          </a:stretch>
                        </a:blipFill>
                      </a:tcPr>
                    </a:tc>
                    <a:tc>
                      <a:txBody>
                        <a:bodyPr/>
                        <a:lstStyle/>
                        <a:p>
                          <a:endParaRPr lang="en-US"/>
                        </a:p>
                      </a:txBody>
                      <a:tcPr anchor="ctr">
                        <a:blipFill>
                          <a:blip r:embed="rId3"/>
                          <a:stretch>
                            <a:fillRect l="-205012" t="-65248" r="-106683" b="-202837"/>
                          </a:stretch>
                        </a:blipFill>
                      </a:tcPr>
                    </a:tc>
                    <a:tc>
                      <a:txBody>
                        <a:bodyPr/>
                        <a:lstStyle/>
                        <a:p>
                          <a:endParaRPr lang="en-US"/>
                        </a:p>
                      </a:txBody>
                      <a:tcPr anchor="ctr">
                        <a:blipFill>
                          <a:blip r:embed="rId3"/>
                          <a:stretch>
                            <a:fillRect l="-288488" t="-65248" r="-903" b="-202837"/>
                          </a:stretch>
                        </a:blipFill>
                      </a:tcPr>
                    </a:tc>
                    <a:extLst>
                      <a:ext uri="{0D108BD9-81ED-4DB2-BD59-A6C34878D82A}">
                        <a16:rowId xmlns:a16="http://schemas.microsoft.com/office/drawing/2014/main" val="1112580906"/>
                      </a:ext>
                    </a:extLst>
                  </a:tr>
                  <a:tr h="862838">
                    <a:tc>
                      <a:txBody>
                        <a:bodyPr/>
                        <a:lstStyle/>
                        <a:p>
                          <a:r>
                            <a:rPr lang="en-US" dirty="0"/>
                            <a:t>Residual</a:t>
                          </a:r>
                        </a:p>
                      </a:txBody>
                      <a:tcPr anchor="ctr"/>
                    </a:tc>
                    <a:tc>
                      <a:txBody>
                        <a:bodyPr/>
                        <a:lstStyle/>
                        <a:p>
                          <a:endParaRPr lang="en-US"/>
                        </a:p>
                      </a:txBody>
                      <a:tcPr anchor="ctr">
                        <a:blipFill>
                          <a:blip r:embed="rId3"/>
                          <a:stretch>
                            <a:fillRect l="-100000" t="-164085" r="-339063" b="-101408"/>
                          </a:stretch>
                        </a:blipFill>
                      </a:tcPr>
                    </a:tc>
                    <a:tc>
                      <a:txBody>
                        <a:bodyPr/>
                        <a:lstStyle/>
                        <a:p>
                          <a:endParaRPr lang="en-US"/>
                        </a:p>
                      </a:txBody>
                      <a:tcPr anchor="ctr">
                        <a:blipFill>
                          <a:blip r:embed="rId3"/>
                          <a:stretch>
                            <a:fillRect l="-292237" t="-164085" r="-395434" b="-101408"/>
                          </a:stretch>
                        </a:blipFill>
                      </a:tcPr>
                    </a:tc>
                    <a:tc>
                      <a:txBody>
                        <a:bodyPr/>
                        <a:lstStyle/>
                        <a:p>
                          <a:endParaRPr lang="en-US"/>
                        </a:p>
                      </a:txBody>
                      <a:tcPr anchor="ctr">
                        <a:blipFill>
                          <a:blip r:embed="rId3"/>
                          <a:stretch>
                            <a:fillRect l="-205012" t="-164085" r="-106683" b="-101408"/>
                          </a:stretch>
                        </a:blipFill>
                      </a:tcPr>
                    </a:tc>
                    <a:tc>
                      <a:txBody>
                        <a:bodyPr/>
                        <a:lstStyle/>
                        <a:p>
                          <a:endParaRPr lang="en-US"/>
                        </a:p>
                      </a:txBody>
                      <a:tcPr anchor="ctr"/>
                    </a:tc>
                    <a:extLst>
                      <a:ext uri="{0D108BD9-81ED-4DB2-BD59-A6C34878D82A}">
                        <a16:rowId xmlns:a16="http://schemas.microsoft.com/office/drawing/2014/main" val="799131760"/>
                      </a:ext>
                    </a:extLst>
                  </a:tr>
                  <a:tr h="862838">
                    <a:tc>
                      <a:txBody>
                        <a:bodyPr/>
                        <a:lstStyle/>
                        <a:p>
                          <a:r>
                            <a:rPr lang="en-US" dirty="0"/>
                            <a:t>Total</a:t>
                          </a:r>
                        </a:p>
                      </a:txBody>
                      <a:tcPr anchor="ctr"/>
                    </a:tc>
                    <a:tc>
                      <a:txBody>
                        <a:bodyPr/>
                        <a:lstStyle/>
                        <a:p>
                          <a:endParaRPr lang="en-US"/>
                        </a:p>
                      </a:txBody>
                      <a:tcPr anchor="ctr">
                        <a:blipFill>
                          <a:blip r:embed="rId3"/>
                          <a:stretch>
                            <a:fillRect l="-100000" t="-264085" r="-339063" b="-1408"/>
                          </a:stretch>
                        </a:blipFill>
                      </a:tcPr>
                    </a:tc>
                    <a:tc>
                      <a:txBody>
                        <a:bodyPr/>
                        <a:lstStyle/>
                        <a:p>
                          <a:endParaRPr lang="en-US"/>
                        </a:p>
                      </a:txBody>
                      <a:tcPr anchor="ctr">
                        <a:blipFill>
                          <a:blip r:embed="rId3"/>
                          <a:stretch>
                            <a:fillRect l="-292237" t="-264085" r="-395434" b="-1408"/>
                          </a:stretch>
                        </a:blipFill>
                      </a:tcPr>
                    </a:tc>
                    <a:tc>
                      <a:txBody>
                        <a:bodyPr/>
                        <a:lstStyle/>
                        <a:p>
                          <a:endParaRPr lang="en-US" dirty="0"/>
                        </a:p>
                      </a:txBody>
                      <a:tcPr anchor="ctr"/>
                    </a:tc>
                    <a:tc>
                      <a:txBody>
                        <a:bodyPr/>
                        <a:lstStyle/>
                        <a:p>
                          <a:endParaRPr lang="en-US" dirty="0"/>
                        </a:p>
                      </a:txBody>
                      <a:tcPr anchor="ctr"/>
                    </a:tc>
                    <a:extLst>
                      <a:ext uri="{0D108BD9-81ED-4DB2-BD59-A6C34878D82A}">
                        <a16:rowId xmlns:a16="http://schemas.microsoft.com/office/drawing/2014/main" val="3394016125"/>
                      </a:ext>
                    </a:extLst>
                  </a:tr>
                </a:tbl>
              </a:graphicData>
            </a:graphic>
          </p:graphicFrame>
        </mc:Fallback>
      </mc:AlternateContent>
    </p:spTree>
    <p:extLst>
      <p:ext uri="{BB962C8B-B14F-4D97-AF65-F5344CB8AC3E}">
        <p14:creationId xmlns:p14="http://schemas.microsoft.com/office/powerpoint/2010/main" val="33137298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4C5EF-04C6-9843-A223-3160AD473D72}"/>
              </a:ext>
            </a:extLst>
          </p:cNvPr>
          <p:cNvSpPr>
            <a:spLocks noGrp="1"/>
          </p:cNvSpPr>
          <p:nvPr>
            <p:ph type="title"/>
          </p:nvPr>
        </p:nvSpPr>
        <p:spPr/>
        <p:txBody>
          <a:bodyPr>
            <a:noAutofit/>
          </a:bodyPr>
          <a:lstStyle/>
          <a:p>
            <a:r>
              <a:rPr lang="en-US" sz="4000" b="1" dirty="0">
                <a:solidFill>
                  <a:schemeClr val="accent1"/>
                </a:solidFill>
                <a:latin typeface="Georgia" panose="02040502050405020303" pitchFamily="18" charset="0"/>
              </a:rPr>
              <a:t>What do we want to be able to infer?</a:t>
            </a:r>
            <a:endParaRPr lang="en-US" sz="4000" b="1" dirty="0">
              <a:solidFill>
                <a:schemeClr val="accent4"/>
              </a:solidFill>
              <a:latin typeface="Georgia" panose="02040502050405020303" pitchFamily="18" charset="0"/>
            </a:endParaRPr>
          </a:p>
        </p:txBody>
      </p:sp>
      <p:sp>
        <p:nvSpPr>
          <p:cNvPr id="7" name="TextBox 6">
            <a:extLst>
              <a:ext uri="{FF2B5EF4-FFF2-40B4-BE49-F238E27FC236}">
                <a16:creationId xmlns:a16="http://schemas.microsoft.com/office/drawing/2014/main" id="{2FBDC47D-B1B9-3748-AB25-7C35CAD3CEC8}"/>
              </a:ext>
            </a:extLst>
          </p:cNvPr>
          <p:cNvSpPr txBox="1"/>
          <p:nvPr/>
        </p:nvSpPr>
        <p:spPr>
          <a:xfrm>
            <a:off x="3938136" y="1945258"/>
            <a:ext cx="808235" cy="923330"/>
          </a:xfrm>
          <a:prstGeom prst="rect">
            <a:avLst/>
          </a:prstGeom>
          <a:noFill/>
        </p:spPr>
        <p:txBody>
          <a:bodyPr wrap="none" rtlCol="0">
            <a:spAutoFit/>
          </a:bodyPr>
          <a:lstStyle/>
          <a:p>
            <a:r>
              <a:rPr lang="en-US" sz="5400" b="1" dirty="0"/>
              <a:t>R</a:t>
            </a:r>
            <a:r>
              <a:rPr lang="en-US" sz="5400" b="1" baseline="30000" dirty="0"/>
              <a:t>2</a:t>
            </a:r>
            <a:endParaRPr lang="en-US" sz="5400" b="1" dirty="0"/>
          </a:p>
        </p:txBody>
      </p:sp>
      <p:sp>
        <p:nvSpPr>
          <p:cNvPr id="12" name="TextBox 11">
            <a:extLst>
              <a:ext uri="{FF2B5EF4-FFF2-40B4-BE49-F238E27FC236}">
                <a16:creationId xmlns:a16="http://schemas.microsoft.com/office/drawing/2014/main" id="{9B8E4E65-E3E5-9C45-A05B-5C873385A234}"/>
              </a:ext>
            </a:extLst>
          </p:cNvPr>
          <p:cNvSpPr txBox="1"/>
          <p:nvPr/>
        </p:nvSpPr>
        <p:spPr>
          <a:xfrm>
            <a:off x="3891093" y="3613273"/>
            <a:ext cx="6830203" cy="923330"/>
          </a:xfrm>
          <a:prstGeom prst="rect">
            <a:avLst/>
          </a:prstGeom>
          <a:noFill/>
        </p:spPr>
        <p:txBody>
          <a:bodyPr wrap="none" rtlCol="0">
            <a:spAutoFit/>
          </a:bodyPr>
          <a:lstStyle/>
          <a:p>
            <a:r>
              <a:rPr lang="en-US" sz="5400" b="1" dirty="0">
                <a:solidFill>
                  <a:schemeClr val="accent6"/>
                </a:solidFill>
              </a:rPr>
              <a:t>Regression Coefficients</a:t>
            </a:r>
          </a:p>
        </p:txBody>
      </p:sp>
      <p:sp>
        <p:nvSpPr>
          <p:cNvPr id="13" name="TextBox 12">
            <a:extLst>
              <a:ext uri="{FF2B5EF4-FFF2-40B4-BE49-F238E27FC236}">
                <a16:creationId xmlns:a16="http://schemas.microsoft.com/office/drawing/2014/main" id="{F707CD6F-E9BC-E84A-93F9-4965258E96B7}"/>
              </a:ext>
            </a:extLst>
          </p:cNvPr>
          <p:cNvSpPr txBox="1"/>
          <p:nvPr/>
        </p:nvSpPr>
        <p:spPr>
          <a:xfrm>
            <a:off x="3938136" y="5281288"/>
            <a:ext cx="5602816" cy="923330"/>
          </a:xfrm>
          <a:prstGeom prst="rect">
            <a:avLst/>
          </a:prstGeom>
          <a:noFill/>
        </p:spPr>
        <p:txBody>
          <a:bodyPr wrap="none" rtlCol="0">
            <a:spAutoFit/>
          </a:bodyPr>
          <a:lstStyle/>
          <a:p>
            <a:r>
              <a:rPr lang="en-US" sz="5400" b="1" dirty="0">
                <a:solidFill>
                  <a:schemeClr val="accent3"/>
                </a:solidFill>
              </a:rPr>
              <a:t>Conditional Means</a:t>
            </a:r>
          </a:p>
        </p:txBody>
      </p:sp>
      <p:sp>
        <p:nvSpPr>
          <p:cNvPr id="14" name="TextBox 13">
            <a:extLst>
              <a:ext uri="{FF2B5EF4-FFF2-40B4-BE49-F238E27FC236}">
                <a16:creationId xmlns:a16="http://schemas.microsoft.com/office/drawing/2014/main" id="{2D4C51D8-A23D-8F46-AFEB-11ED76B77E8C}"/>
              </a:ext>
            </a:extLst>
          </p:cNvPr>
          <p:cNvSpPr txBox="1"/>
          <p:nvPr/>
        </p:nvSpPr>
        <p:spPr>
          <a:xfrm>
            <a:off x="2620765" y="1447537"/>
            <a:ext cx="931665" cy="1862048"/>
          </a:xfrm>
          <a:prstGeom prst="rect">
            <a:avLst/>
          </a:prstGeom>
          <a:noFill/>
        </p:spPr>
        <p:txBody>
          <a:bodyPr wrap="none" rtlCol="0">
            <a:spAutoFit/>
          </a:bodyPr>
          <a:lstStyle/>
          <a:p>
            <a:r>
              <a:rPr lang="en-US" sz="11500" b="1" dirty="0"/>
              <a:t>1</a:t>
            </a:r>
          </a:p>
        </p:txBody>
      </p:sp>
      <p:sp>
        <p:nvSpPr>
          <p:cNvPr id="15" name="TextBox 14">
            <a:extLst>
              <a:ext uri="{FF2B5EF4-FFF2-40B4-BE49-F238E27FC236}">
                <a16:creationId xmlns:a16="http://schemas.microsoft.com/office/drawing/2014/main" id="{B5D70289-D350-5A47-B943-60E909BDF51A}"/>
              </a:ext>
            </a:extLst>
          </p:cNvPr>
          <p:cNvSpPr txBox="1"/>
          <p:nvPr/>
        </p:nvSpPr>
        <p:spPr>
          <a:xfrm>
            <a:off x="2653304" y="3145052"/>
            <a:ext cx="931665" cy="1862048"/>
          </a:xfrm>
          <a:prstGeom prst="rect">
            <a:avLst/>
          </a:prstGeom>
          <a:noFill/>
        </p:spPr>
        <p:txBody>
          <a:bodyPr wrap="none" rtlCol="0">
            <a:spAutoFit/>
          </a:bodyPr>
          <a:lstStyle/>
          <a:p>
            <a:r>
              <a:rPr lang="en-US" sz="11500" b="1" dirty="0">
                <a:solidFill>
                  <a:schemeClr val="accent6"/>
                </a:solidFill>
              </a:rPr>
              <a:t>2</a:t>
            </a:r>
          </a:p>
        </p:txBody>
      </p:sp>
      <p:sp>
        <p:nvSpPr>
          <p:cNvPr id="16" name="TextBox 15">
            <a:extLst>
              <a:ext uri="{FF2B5EF4-FFF2-40B4-BE49-F238E27FC236}">
                <a16:creationId xmlns:a16="http://schemas.microsoft.com/office/drawing/2014/main" id="{B06E6647-B920-074D-9295-66BCFB7413A7}"/>
              </a:ext>
            </a:extLst>
          </p:cNvPr>
          <p:cNvSpPr txBox="1"/>
          <p:nvPr/>
        </p:nvSpPr>
        <p:spPr>
          <a:xfrm>
            <a:off x="2653304" y="4813067"/>
            <a:ext cx="931665" cy="1862048"/>
          </a:xfrm>
          <a:prstGeom prst="rect">
            <a:avLst/>
          </a:prstGeom>
          <a:noFill/>
        </p:spPr>
        <p:txBody>
          <a:bodyPr wrap="none" rtlCol="0">
            <a:spAutoFit/>
          </a:bodyPr>
          <a:lstStyle/>
          <a:p>
            <a:r>
              <a:rPr lang="en-US" sz="11500" b="1" dirty="0">
                <a:solidFill>
                  <a:schemeClr val="accent3"/>
                </a:solidFill>
              </a:rPr>
              <a:t>3</a:t>
            </a:r>
          </a:p>
        </p:txBody>
      </p:sp>
    </p:spTree>
    <p:extLst>
      <p:ext uri="{BB962C8B-B14F-4D97-AF65-F5344CB8AC3E}">
        <p14:creationId xmlns:p14="http://schemas.microsoft.com/office/powerpoint/2010/main" val="601468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5" grpId="0"/>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4C5EF-04C6-9843-A223-3160AD473D72}"/>
              </a:ext>
            </a:extLst>
          </p:cNvPr>
          <p:cNvSpPr>
            <a:spLocks noGrp="1"/>
          </p:cNvSpPr>
          <p:nvPr>
            <p:ph type="title"/>
          </p:nvPr>
        </p:nvSpPr>
        <p:spPr/>
        <p:txBody>
          <a:bodyPr>
            <a:normAutofit/>
          </a:bodyPr>
          <a:lstStyle/>
          <a:p>
            <a:r>
              <a:rPr lang="en-US" sz="5400" b="1" dirty="0">
                <a:solidFill>
                  <a:schemeClr val="accent1"/>
                </a:solidFill>
                <a:latin typeface="Georgia" panose="02040502050405020303" pitchFamily="18" charset="0"/>
              </a:rPr>
              <a:t>Inference: R</a:t>
            </a:r>
            <a:r>
              <a:rPr lang="en-US" sz="5400" b="1" baseline="30000" dirty="0">
                <a:solidFill>
                  <a:schemeClr val="accent1"/>
                </a:solidFill>
                <a:latin typeface="Georgia" panose="02040502050405020303" pitchFamily="18" charset="0"/>
              </a:rPr>
              <a:t>2</a:t>
            </a:r>
            <a:endParaRPr lang="en-US" sz="5400" b="1" dirty="0">
              <a:latin typeface="Georgia" panose="02040502050405020303" pitchFamily="18" charset="0"/>
            </a:endParaRPr>
          </a:p>
        </p:txBody>
      </p:sp>
      <p:sp>
        <p:nvSpPr>
          <p:cNvPr id="3" name="TextBox 2">
            <a:extLst>
              <a:ext uri="{FF2B5EF4-FFF2-40B4-BE49-F238E27FC236}">
                <a16:creationId xmlns:a16="http://schemas.microsoft.com/office/drawing/2014/main" id="{BEA83F90-F0A1-2649-9BDE-77E1E9963035}"/>
              </a:ext>
            </a:extLst>
          </p:cNvPr>
          <p:cNvSpPr txBox="1"/>
          <p:nvPr/>
        </p:nvSpPr>
        <p:spPr>
          <a:xfrm>
            <a:off x="838199" y="1911927"/>
            <a:ext cx="10253133" cy="1692771"/>
          </a:xfrm>
          <a:prstGeom prst="rect">
            <a:avLst/>
          </a:prstGeom>
          <a:noFill/>
        </p:spPr>
        <p:txBody>
          <a:bodyPr wrap="square" rtlCol="0">
            <a:spAutoFit/>
          </a:bodyPr>
          <a:lstStyle/>
          <a:p>
            <a:r>
              <a:rPr lang="en-US" sz="3200" dirty="0"/>
              <a:t>This tests the entire model </a:t>
            </a:r>
          </a:p>
          <a:p>
            <a:pPr marL="571500" indent="-571500">
              <a:buFont typeface="Arial" panose="020B0604020202020204" pitchFamily="34" charset="0"/>
              <a:buChar char="•"/>
            </a:pPr>
            <a:r>
              <a:rPr lang="en-US" sz="2400" dirty="0"/>
              <a:t>Do the predictor(s) together have a relationship with the outcome?</a:t>
            </a:r>
          </a:p>
          <a:p>
            <a:pPr marL="571500" indent="-571500">
              <a:buFont typeface="Arial" panose="020B0604020202020204" pitchFamily="34" charset="0"/>
              <a:buChar char="•"/>
            </a:pPr>
            <a:r>
              <a:rPr lang="en-US" sz="2400" i="1" dirty="0"/>
              <a:t>Common to discuss the model as a whole before discussing the individual predictors</a:t>
            </a:r>
          </a:p>
        </p:txBody>
      </p:sp>
      <mc:AlternateContent xmlns:mc="http://schemas.openxmlformats.org/markup-compatibility/2006" xmlns:a14="http://schemas.microsoft.com/office/drawing/2010/main">
        <mc:Choice Requires="a14">
          <p:graphicFrame>
            <p:nvGraphicFramePr>
              <p:cNvPr id="5" name="Table 4">
                <a:extLst>
                  <a:ext uri="{FF2B5EF4-FFF2-40B4-BE49-F238E27FC236}">
                    <a16:creationId xmlns:a16="http://schemas.microsoft.com/office/drawing/2014/main" id="{97DE15CB-C76E-1E48-B5A6-A03D21FB426E}"/>
                  </a:ext>
                </a:extLst>
              </p:cNvPr>
              <p:cNvGraphicFramePr>
                <a:graphicFrameLocks noGrp="1"/>
              </p:cNvGraphicFramePr>
              <p:nvPr>
                <p:extLst>
                  <p:ext uri="{D42A27DB-BD31-4B8C-83A1-F6EECF244321}">
                    <p14:modId xmlns:p14="http://schemas.microsoft.com/office/powerpoint/2010/main" val="3154461401"/>
                  </p:ext>
                </p:extLst>
              </p:nvPr>
            </p:nvGraphicFramePr>
            <p:xfrm>
              <a:off x="838200" y="3604698"/>
              <a:ext cx="10253132" cy="2743200"/>
            </p:xfrm>
            <a:graphic>
              <a:graphicData uri="http://schemas.openxmlformats.org/drawingml/2006/table">
                <a:tbl>
                  <a:tblPr firstRow="1" bandRow="1">
                    <a:tableStyleId>{5C22544A-7EE6-4342-B048-85BDC9FD1C3A}</a:tableStyleId>
                  </a:tblPr>
                  <a:tblGrid>
                    <a:gridCol w="2653145">
                      <a:extLst>
                        <a:ext uri="{9D8B030D-6E8A-4147-A177-3AD203B41FA5}">
                          <a16:colId xmlns:a16="http://schemas.microsoft.com/office/drawing/2014/main" val="3029464517"/>
                        </a:ext>
                      </a:extLst>
                    </a:gridCol>
                    <a:gridCol w="1828800">
                      <a:extLst>
                        <a:ext uri="{9D8B030D-6E8A-4147-A177-3AD203B41FA5}">
                          <a16:colId xmlns:a16="http://schemas.microsoft.com/office/drawing/2014/main" val="1709584965"/>
                        </a:ext>
                      </a:extLst>
                    </a:gridCol>
                    <a:gridCol w="2150919">
                      <a:extLst>
                        <a:ext uri="{9D8B030D-6E8A-4147-A177-3AD203B41FA5}">
                          <a16:colId xmlns:a16="http://schemas.microsoft.com/office/drawing/2014/main" val="3309869507"/>
                        </a:ext>
                      </a:extLst>
                    </a:gridCol>
                    <a:gridCol w="3620268">
                      <a:extLst>
                        <a:ext uri="{9D8B030D-6E8A-4147-A177-3AD203B41FA5}">
                          <a16:colId xmlns:a16="http://schemas.microsoft.com/office/drawing/2014/main" val="2876738297"/>
                        </a:ext>
                      </a:extLst>
                    </a:gridCol>
                  </a:tblGrid>
                  <a:tr h="370840">
                    <a:tc>
                      <a:txBody>
                        <a:bodyPr/>
                        <a:lstStyle/>
                        <a:p>
                          <a:r>
                            <a:rPr lang="en-US" sz="2400" dirty="0"/>
                            <a:t>Statistic of Interest</a:t>
                          </a:r>
                        </a:p>
                      </a:txBody>
                      <a:tcPr anchor="ctr"/>
                    </a:tc>
                    <a:tc>
                      <a:txBody>
                        <a:bodyPr/>
                        <a:lstStyle/>
                        <a:p>
                          <a:r>
                            <a:rPr lang="en-US" sz="2400" dirty="0"/>
                            <a:t>Test Statistic</a:t>
                          </a:r>
                        </a:p>
                      </a:txBody>
                      <a:tcPr anchor="ctr"/>
                    </a:tc>
                    <a:tc>
                      <a:txBody>
                        <a:bodyPr/>
                        <a:lstStyle/>
                        <a:p>
                          <a:r>
                            <a:rPr lang="en-US" sz="2400" dirty="0"/>
                            <a:t>Significance</a:t>
                          </a:r>
                        </a:p>
                      </a:txBody>
                      <a:tcPr anchor="ctr"/>
                    </a:tc>
                    <a:tc>
                      <a:txBody>
                        <a:bodyPr/>
                        <a:lstStyle/>
                        <a:p>
                          <a:r>
                            <a:rPr lang="en-US" sz="2400" dirty="0"/>
                            <a:t>Example</a:t>
                          </a:r>
                        </a:p>
                      </a:txBody>
                      <a:tcPr anchor="ctr"/>
                    </a:tc>
                    <a:extLst>
                      <a:ext uri="{0D108BD9-81ED-4DB2-BD59-A6C34878D82A}">
                        <a16:rowId xmlns:a16="http://schemas.microsoft.com/office/drawing/2014/main" val="988010900"/>
                      </a:ext>
                    </a:extLst>
                  </a:tr>
                  <a:tr h="370840">
                    <a:tc>
                      <a:txBody>
                        <a:bodyPr/>
                        <a:lstStyle/>
                        <a:p>
                          <a:r>
                            <a:rPr lang="en-US" sz="2400" dirty="0"/>
                            <a:t>R</a:t>
                          </a:r>
                          <a:r>
                            <a:rPr lang="en-US" sz="2400" baseline="30000" dirty="0"/>
                            <a:t>2</a:t>
                          </a:r>
                          <a:r>
                            <a:rPr lang="en-US" sz="2400" baseline="0" dirty="0"/>
                            <a:t> (or adjusted R</a:t>
                          </a:r>
                          <a:r>
                            <a:rPr lang="en-US" sz="2400" baseline="30000" dirty="0"/>
                            <a:t>2</a:t>
                          </a:r>
                          <a:r>
                            <a:rPr lang="en-US" sz="2400" baseline="0" dirty="0"/>
                            <a:t>)</a:t>
                          </a:r>
                          <a:endParaRPr lang="en-US" sz="2400" dirty="0"/>
                        </a:p>
                      </a:txBody>
                      <a:tcPr anchor="ctr"/>
                    </a:tc>
                    <a:tc>
                      <a:txBody>
                        <a:bodyPr/>
                        <a:lstStyle/>
                        <a:p>
                          <a:r>
                            <a:rPr lang="en-US" sz="2400" dirty="0"/>
                            <a:t>F-statistic</a:t>
                          </a:r>
                        </a:p>
                        <a:p>
                          <a:endParaRPr lang="en-US" sz="2400" b="0" i="0" dirty="0">
                            <a:latin typeface="+mn-lt"/>
                          </a:endParaRPr>
                        </a:p>
                        <a:p>
                          <a:pPr/>
                          <a14:m>
                            <m:oMathPara xmlns:m="http://schemas.openxmlformats.org/officeDocument/2006/math">
                              <m:oMathParaPr>
                                <m:jc m:val="left"/>
                              </m:oMathParaPr>
                              <m:oMath xmlns:m="http://schemas.openxmlformats.org/officeDocument/2006/math">
                                <m:r>
                                  <a:rPr lang="en-US" sz="1800" b="0" i="1" smtClean="0">
                                    <a:latin typeface="Cambria Math" panose="02040503050406030204" pitchFamily="18" charset="0"/>
                                  </a:rPr>
                                  <m:t>𝐹</m:t>
                                </m:r>
                                <m:r>
                                  <a:rPr lang="en-US" sz="1800" b="0" i="1" smtClean="0">
                                    <a:latin typeface="Cambria Math" panose="02040503050406030204" pitchFamily="18" charset="0"/>
                                  </a:rPr>
                                  <m:t>=</m:t>
                                </m:r>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𝑀</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𝑆</m:t>
                                        </m:r>
                                      </m:e>
                                      <m:sub>
                                        <m:r>
                                          <a:rPr lang="en-US" sz="1800" b="0" i="1" smtClean="0">
                                            <a:latin typeface="Cambria Math" panose="02040503050406030204" pitchFamily="18" charset="0"/>
                                          </a:rPr>
                                          <m:t>𝑟𝑒𝑔</m:t>
                                        </m:r>
                                      </m:sub>
                                    </m:sSub>
                                  </m:num>
                                  <m:den>
                                    <m:r>
                                      <a:rPr lang="en-US" sz="1800" b="0" i="1" smtClean="0">
                                        <a:latin typeface="Cambria Math" panose="02040503050406030204" pitchFamily="18" charset="0"/>
                                      </a:rPr>
                                      <m:t>𝑀</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𝑆</m:t>
                                        </m:r>
                                      </m:e>
                                      <m:sub>
                                        <m:r>
                                          <a:rPr lang="en-US" sz="1800" b="0" i="1" smtClean="0">
                                            <a:latin typeface="Cambria Math" panose="02040503050406030204" pitchFamily="18" charset="0"/>
                                          </a:rPr>
                                          <m:t>𝑟𝑒𝑠</m:t>
                                        </m:r>
                                      </m:sub>
                                    </m:sSub>
                                  </m:den>
                                </m:f>
                              </m:oMath>
                            </m:oMathPara>
                          </a14:m>
                          <a:endParaRPr lang="en-US" sz="2400" dirty="0"/>
                        </a:p>
                      </a:txBody>
                      <a:tcPr anchor="ctr"/>
                    </a:tc>
                    <a:tc>
                      <a:txBody>
                        <a:bodyPr/>
                        <a:lstStyle/>
                        <a:p>
                          <a:r>
                            <a:rPr lang="en-US" sz="2400" dirty="0"/>
                            <a:t>P &lt; .05 suggests there is a relationship among the predictor(s) and outcome</a:t>
                          </a:r>
                        </a:p>
                      </a:txBody>
                      <a:tcPr anchor="ctr"/>
                    </a:tc>
                    <a:tc>
                      <a:txBody>
                        <a:bodyPr/>
                        <a:lstStyle/>
                        <a:p>
                          <a:r>
                            <a:rPr lang="en-US" sz="2400" dirty="0"/>
                            <a:t>The model that included word count explained 46% more of the variance in the narrative quality and was significantly better (p &lt; .001)</a:t>
                          </a:r>
                        </a:p>
                      </a:txBody>
                      <a:tcPr anchor="ctr"/>
                    </a:tc>
                    <a:extLst>
                      <a:ext uri="{0D108BD9-81ED-4DB2-BD59-A6C34878D82A}">
                        <a16:rowId xmlns:a16="http://schemas.microsoft.com/office/drawing/2014/main" val="3419343985"/>
                      </a:ext>
                    </a:extLst>
                  </a:tr>
                </a:tbl>
              </a:graphicData>
            </a:graphic>
          </p:graphicFrame>
        </mc:Choice>
        <mc:Fallback xmlns="">
          <p:graphicFrame>
            <p:nvGraphicFramePr>
              <p:cNvPr id="5" name="Table 4">
                <a:extLst>
                  <a:ext uri="{FF2B5EF4-FFF2-40B4-BE49-F238E27FC236}">
                    <a16:creationId xmlns:a16="http://schemas.microsoft.com/office/drawing/2014/main" id="{97DE15CB-C76E-1E48-B5A6-A03D21FB426E}"/>
                  </a:ext>
                </a:extLst>
              </p:cNvPr>
              <p:cNvGraphicFramePr>
                <a:graphicFrameLocks noGrp="1"/>
              </p:cNvGraphicFramePr>
              <p:nvPr>
                <p:extLst>
                  <p:ext uri="{D42A27DB-BD31-4B8C-83A1-F6EECF244321}">
                    <p14:modId xmlns:p14="http://schemas.microsoft.com/office/powerpoint/2010/main" val="3154461401"/>
                  </p:ext>
                </p:extLst>
              </p:nvPr>
            </p:nvGraphicFramePr>
            <p:xfrm>
              <a:off x="838200" y="3604698"/>
              <a:ext cx="10253132" cy="2743200"/>
            </p:xfrm>
            <a:graphic>
              <a:graphicData uri="http://schemas.openxmlformats.org/drawingml/2006/table">
                <a:tbl>
                  <a:tblPr firstRow="1" bandRow="1">
                    <a:tableStyleId>{5C22544A-7EE6-4342-B048-85BDC9FD1C3A}</a:tableStyleId>
                  </a:tblPr>
                  <a:tblGrid>
                    <a:gridCol w="2653145">
                      <a:extLst>
                        <a:ext uri="{9D8B030D-6E8A-4147-A177-3AD203B41FA5}">
                          <a16:colId xmlns:a16="http://schemas.microsoft.com/office/drawing/2014/main" val="3029464517"/>
                        </a:ext>
                      </a:extLst>
                    </a:gridCol>
                    <a:gridCol w="1828800">
                      <a:extLst>
                        <a:ext uri="{9D8B030D-6E8A-4147-A177-3AD203B41FA5}">
                          <a16:colId xmlns:a16="http://schemas.microsoft.com/office/drawing/2014/main" val="1709584965"/>
                        </a:ext>
                      </a:extLst>
                    </a:gridCol>
                    <a:gridCol w="2150919">
                      <a:extLst>
                        <a:ext uri="{9D8B030D-6E8A-4147-A177-3AD203B41FA5}">
                          <a16:colId xmlns:a16="http://schemas.microsoft.com/office/drawing/2014/main" val="3309869507"/>
                        </a:ext>
                      </a:extLst>
                    </a:gridCol>
                    <a:gridCol w="3620268">
                      <a:extLst>
                        <a:ext uri="{9D8B030D-6E8A-4147-A177-3AD203B41FA5}">
                          <a16:colId xmlns:a16="http://schemas.microsoft.com/office/drawing/2014/main" val="2876738297"/>
                        </a:ext>
                      </a:extLst>
                    </a:gridCol>
                  </a:tblGrid>
                  <a:tr h="457200">
                    <a:tc>
                      <a:txBody>
                        <a:bodyPr/>
                        <a:lstStyle/>
                        <a:p>
                          <a:r>
                            <a:rPr lang="en-US" sz="2400" dirty="0"/>
                            <a:t>Statistic of Interest</a:t>
                          </a:r>
                        </a:p>
                      </a:txBody>
                      <a:tcPr anchor="ctr"/>
                    </a:tc>
                    <a:tc>
                      <a:txBody>
                        <a:bodyPr/>
                        <a:lstStyle/>
                        <a:p>
                          <a:r>
                            <a:rPr lang="en-US" sz="2400" dirty="0"/>
                            <a:t>Test Statistic</a:t>
                          </a:r>
                        </a:p>
                      </a:txBody>
                      <a:tcPr anchor="ctr"/>
                    </a:tc>
                    <a:tc>
                      <a:txBody>
                        <a:bodyPr/>
                        <a:lstStyle/>
                        <a:p>
                          <a:r>
                            <a:rPr lang="en-US" sz="2400" dirty="0"/>
                            <a:t>Significance</a:t>
                          </a:r>
                        </a:p>
                      </a:txBody>
                      <a:tcPr anchor="ctr"/>
                    </a:tc>
                    <a:tc>
                      <a:txBody>
                        <a:bodyPr/>
                        <a:lstStyle/>
                        <a:p>
                          <a:r>
                            <a:rPr lang="en-US" sz="2400" dirty="0"/>
                            <a:t>Example</a:t>
                          </a:r>
                        </a:p>
                      </a:txBody>
                      <a:tcPr anchor="ctr"/>
                    </a:tc>
                    <a:extLst>
                      <a:ext uri="{0D108BD9-81ED-4DB2-BD59-A6C34878D82A}">
                        <a16:rowId xmlns:a16="http://schemas.microsoft.com/office/drawing/2014/main" val="988010900"/>
                      </a:ext>
                    </a:extLst>
                  </a:tr>
                  <a:tr h="2286000">
                    <a:tc>
                      <a:txBody>
                        <a:bodyPr/>
                        <a:lstStyle/>
                        <a:p>
                          <a:r>
                            <a:rPr lang="en-US" sz="2400" dirty="0"/>
                            <a:t>R</a:t>
                          </a:r>
                          <a:r>
                            <a:rPr lang="en-US" sz="2400" baseline="30000" dirty="0"/>
                            <a:t>2</a:t>
                          </a:r>
                          <a:r>
                            <a:rPr lang="en-US" sz="2400" baseline="0" dirty="0"/>
                            <a:t> (or adjusted R</a:t>
                          </a:r>
                          <a:r>
                            <a:rPr lang="en-US" sz="2400" baseline="30000" dirty="0"/>
                            <a:t>2</a:t>
                          </a:r>
                          <a:r>
                            <a:rPr lang="en-US" sz="2400" baseline="0" dirty="0"/>
                            <a:t>)</a:t>
                          </a:r>
                          <a:endParaRPr lang="en-US" sz="2400" dirty="0"/>
                        </a:p>
                      </a:txBody>
                      <a:tcPr anchor="ctr"/>
                    </a:tc>
                    <a:tc>
                      <a:txBody>
                        <a:bodyPr/>
                        <a:lstStyle/>
                        <a:p>
                          <a:endParaRPr lang="en-US"/>
                        </a:p>
                      </a:txBody>
                      <a:tcPr anchor="ctr">
                        <a:blipFill>
                          <a:blip r:embed="rId3"/>
                          <a:stretch>
                            <a:fillRect l="-145667" t="-22074" r="-317000" b="-5851"/>
                          </a:stretch>
                        </a:blipFill>
                      </a:tcPr>
                    </a:tc>
                    <a:tc>
                      <a:txBody>
                        <a:bodyPr/>
                        <a:lstStyle/>
                        <a:p>
                          <a:r>
                            <a:rPr lang="en-US" sz="2400" dirty="0"/>
                            <a:t>P &lt; .05 suggests there is a relationship among the predictor(s) and outcome</a:t>
                          </a:r>
                        </a:p>
                      </a:txBody>
                      <a:tcPr anchor="ctr"/>
                    </a:tc>
                    <a:tc>
                      <a:txBody>
                        <a:bodyPr/>
                        <a:lstStyle/>
                        <a:p>
                          <a:r>
                            <a:rPr lang="en-US" sz="2400" dirty="0"/>
                            <a:t>The model that included word count explained 46% more of the variance in the narrative quality and was significantly better (p &lt; .001)</a:t>
                          </a:r>
                        </a:p>
                      </a:txBody>
                      <a:tcPr anchor="ctr"/>
                    </a:tc>
                    <a:extLst>
                      <a:ext uri="{0D108BD9-81ED-4DB2-BD59-A6C34878D82A}">
                        <a16:rowId xmlns:a16="http://schemas.microsoft.com/office/drawing/2014/main" val="3419343985"/>
                      </a:ext>
                    </a:extLst>
                  </a:tr>
                </a:tbl>
              </a:graphicData>
            </a:graphic>
          </p:graphicFrame>
        </mc:Fallback>
      </mc:AlternateContent>
    </p:spTree>
    <p:extLst>
      <p:ext uri="{BB962C8B-B14F-4D97-AF65-F5344CB8AC3E}">
        <p14:creationId xmlns:p14="http://schemas.microsoft.com/office/powerpoint/2010/main" val="2995529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4C5EF-04C6-9843-A223-3160AD473D72}"/>
              </a:ext>
            </a:extLst>
          </p:cNvPr>
          <p:cNvSpPr>
            <a:spLocks noGrp="1"/>
          </p:cNvSpPr>
          <p:nvPr>
            <p:ph type="title"/>
          </p:nvPr>
        </p:nvSpPr>
        <p:spPr/>
        <p:txBody>
          <a:bodyPr>
            <a:normAutofit/>
          </a:bodyPr>
          <a:lstStyle/>
          <a:p>
            <a:r>
              <a:rPr lang="en-US" sz="5400" b="1" dirty="0">
                <a:solidFill>
                  <a:schemeClr val="accent1"/>
                </a:solidFill>
                <a:latin typeface="Georgia" panose="02040502050405020303" pitchFamily="18" charset="0"/>
              </a:rPr>
              <a:t>Inference: R</a:t>
            </a:r>
            <a:r>
              <a:rPr lang="en-US" sz="5400" b="1" baseline="30000" dirty="0">
                <a:solidFill>
                  <a:schemeClr val="accent1"/>
                </a:solidFill>
                <a:latin typeface="Georgia" panose="02040502050405020303" pitchFamily="18" charset="0"/>
              </a:rPr>
              <a:t>2</a:t>
            </a:r>
            <a:endParaRPr lang="en-US" sz="5400" b="1" dirty="0">
              <a:latin typeface="Georgia" panose="02040502050405020303" pitchFamily="18" charset="0"/>
            </a:endParaRPr>
          </a:p>
        </p:txBody>
      </p:sp>
      <p:sp>
        <p:nvSpPr>
          <p:cNvPr id="3" name="TextBox 2">
            <a:extLst>
              <a:ext uri="{FF2B5EF4-FFF2-40B4-BE49-F238E27FC236}">
                <a16:creationId xmlns:a16="http://schemas.microsoft.com/office/drawing/2014/main" id="{BEA83F90-F0A1-2649-9BDE-77E1E9963035}"/>
              </a:ext>
            </a:extLst>
          </p:cNvPr>
          <p:cNvSpPr txBox="1"/>
          <p:nvPr/>
        </p:nvSpPr>
        <p:spPr>
          <a:xfrm>
            <a:off x="838199" y="1911927"/>
            <a:ext cx="10253133" cy="1600438"/>
          </a:xfrm>
          <a:prstGeom prst="rect">
            <a:avLst/>
          </a:prstGeom>
          <a:noFill/>
        </p:spPr>
        <p:txBody>
          <a:bodyPr wrap="square" rtlCol="0">
            <a:spAutoFit/>
          </a:bodyPr>
          <a:lstStyle/>
          <a:p>
            <a:r>
              <a:rPr lang="en-US" sz="2800" dirty="0">
                <a:solidFill>
                  <a:schemeClr val="accent6"/>
                </a:solidFill>
              </a:rPr>
              <a:t>The Null Hypothesis: </a:t>
            </a:r>
            <a:r>
              <a:rPr lang="en-US" sz="2800" dirty="0"/>
              <a:t>Model is no better than comparison model </a:t>
            </a:r>
            <a:r>
              <a:rPr lang="en-US" sz="2800" i="1" dirty="0"/>
              <a:t>(either a null model or another ”nested” model)</a:t>
            </a:r>
          </a:p>
          <a:p>
            <a:endParaRPr lang="en-US" sz="1050" dirty="0"/>
          </a:p>
          <a:p>
            <a:r>
              <a:rPr lang="en-US" sz="2800" dirty="0">
                <a:solidFill>
                  <a:schemeClr val="accent5"/>
                </a:solidFill>
              </a:rPr>
              <a:t>The Alternative: </a:t>
            </a:r>
            <a:r>
              <a:rPr lang="en-US" sz="2800" dirty="0"/>
              <a:t>Model is better than comparison</a:t>
            </a:r>
          </a:p>
        </p:txBody>
      </p:sp>
      <mc:AlternateContent xmlns:mc="http://schemas.openxmlformats.org/markup-compatibility/2006" xmlns:a14="http://schemas.microsoft.com/office/drawing/2010/main">
        <mc:Choice Requires="a14">
          <p:graphicFrame>
            <p:nvGraphicFramePr>
              <p:cNvPr id="5" name="Table 4">
                <a:extLst>
                  <a:ext uri="{FF2B5EF4-FFF2-40B4-BE49-F238E27FC236}">
                    <a16:creationId xmlns:a16="http://schemas.microsoft.com/office/drawing/2014/main" id="{97DE15CB-C76E-1E48-B5A6-A03D21FB426E}"/>
                  </a:ext>
                </a:extLst>
              </p:cNvPr>
              <p:cNvGraphicFramePr>
                <a:graphicFrameLocks noGrp="1"/>
              </p:cNvGraphicFramePr>
              <p:nvPr>
                <p:extLst>
                  <p:ext uri="{D42A27DB-BD31-4B8C-83A1-F6EECF244321}">
                    <p14:modId xmlns:p14="http://schemas.microsoft.com/office/powerpoint/2010/main" val="3176868064"/>
                  </p:ext>
                </p:extLst>
              </p:nvPr>
            </p:nvGraphicFramePr>
            <p:xfrm>
              <a:off x="838200" y="3604698"/>
              <a:ext cx="10253132" cy="2743200"/>
            </p:xfrm>
            <a:graphic>
              <a:graphicData uri="http://schemas.openxmlformats.org/drawingml/2006/table">
                <a:tbl>
                  <a:tblPr firstRow="1" bandRow="1">
                    <a:tableStyleId>{5C22544A-7EE6-4342-B048-85BDC9FD1C3A}</a:tableStyleId>
                  </a:tblPr>
                  <a:tblGrid>
                    <a:gridCol w="2653145">
                      <a:extLst>
                        <a:ext uri="{9D8B030D-6E8A-4147-A177-3AD203B41FA5}">
                          <a16:colId xmlns:a16="http://schemas.microsoft.com/office/drawing/2014/main" val="3029464517"/>
                        </a:ext>
                      </a:extLst>
                    </a:gridCol>
                    <a:gridCol w="1828800">
                      <a:extLst>
                        <a:ext uri="{9D8B030D-6E8A-4147-A177-3AD203B41FA5}">
                          <a16:colId xmlns:a16="http://schemas.microsoft.com/office/drawing/2014/main" val="1709584965"/>
                        </a:ext>
                      </a:extLst>
                    </a:gridCol>
                    <a:gridCol w="2150919">
                      <a:extLst>
                        <a:ext uri="{9D8B030D-6E8A-4147-A177-3AD203B41FA5}">
                          <a16:colId xmlns:a16="http://schemas.microsoft.com/office/drawing/2014/main" val="3309869507"/>
                        </a:ext>
                      </a:extLst>
                    </a:gridCol>
                    <a:gridCol w="3620268">
                      <a:extLst>
                        <a:ext uri="{9D8B030D-6E8A-4147-A177-3AD203B41FA5}">
                          <a16:colId xmlns:a16="http://schemas.microsoft.com/office/drawing/2014/main" val="2876738297"/>
                        </a:ext>
                      </a:extLst>
                    </a:gridCol>
                  </a:tblGrid>
                  <a:tr h="370840">
                    <a:tc>
                      <a:txBody>
                        <a:bodyPr/>
                        <a:lstStyle/>
                        <a:p>
                          <a:r>
                            <a:rPr lang="en-US" sz="2400" dirty="0">
                              <a:solidFill>
                                <a:schemeClr val="bg1">
                                  <a:lumMod val="90000"/>
                                </a:schemeClr>
                              </a:solidFill>
                            </a:rPr>
                            <a:t>Statistic of Interest</a:t>
                          </a:r>
                        </a:p>
                      </a:txBody>
                      <a:tcPr anchor="ctr"/>
                    </a:tc>
                    <a:tc>
                      <a:txBody>
                        <a:bodyPr/>
                        <a:lstStyle/>
                        <a:p>
                          <a:r>
                            <a:rPr lang="en-US" sz="2400" dirty="0">
                              <a:solidFill>
                                <a:schemeClr val="bg1">
                                  <a:lumMod val="90000"/>
                                </a:schemeClr>
                              </a:solidFill>
                            </a:rPr>
                            <a:t>Test Statistic</a:t>
                          </a:r>
                        </a:p>
                      </a:txBody>
                      <a:tcPr anchor="ctr"/>
                    </a:tc>
                    <a:tc>
                      <a:txBody>
                        <a:bodyPr/>
                        <a:lstStyle/>
                        <a:p>
                          <a:r>
                            <a:rPr lang="en-US" sz="2400" dirty="0">
                              <a:solidFill>
                                <a:schemeClr val="bg1">
                                  <a:lumMod val="90000"/>
                                </a:schemeClr>
                              </a:solidFill>
                            </a:rPr>
                            <a:t>Significance</a:t>
                          </a:r>
                        </a:p>
                      </a:txBody>
                      <a:tcPr anchor="ctr"/>
                    </a:tc>
                    <a:tc>
                      <a:txBody>
                        <a:bodyPr/>
                        <a:lstStyle/>
                        <a:p>
                          <a:r>
                            <a:rPr lang="en-US" sz="2400" dirty="0">
                              <a:solidFill>
                                <a:schemeClr val="accent6"/>
                              </a:solidFill>
                            </a:rPr>
                            <a:t>Another Example</a:t>
                          </a:r>
                        </a:p>
                      </a:txBody>
                      <a:tcPr anchor="ctr"/>
                    </a:tc>
                    <a:extLst>
                      <a:ext uri="{0D108BD9-81ED-4DB2-BD59-A6C34878D82A}">
                        <a16:rowId xmlns:a16="http://schemas.microsoft.com/office/drawing/2014/main" val="988010900"/>
                      </a:ext>
                    </a:extLst>
                  </a:tr>
                  <a:tr h="370840">
                    <a:tc>
                      <a:txBody>
                        <a:bodyPr/>
                        <a:lstStyle/>
                        <a:p>
                          <a:r>
                            <a:rPr lang="en-US" sz="2400" dirty="0">
                              <a:solidFill>
                                <a:schemeClr val="bg1">
                                  <a:lumMod val="90000"/>
                                </a:schemeClr>
                              </a:solidFill>
                            </a:rPr>
                            <a:t>R</a:t>
                          </a:r>
                          <a:r>
                            <a:rPr lang="en-US" sz="2400" baseline="30000" dirty="0">
                              <a:solidFill>
                                <a:schemeClr val="bg1">
                                  <a:lumMod val="90000"/>
                                </a:schemeClr>
                              </a:solidFill>
                            </a:rPr>
                            <a:t>2</a:t>
                          </a:r>
                          <a:r>
                            <a:rPr lang="en-US" sz="2400" baseline="0" dirty="0">
                              <a:solidFill>
                                <a:schemeClr val="bg1">
                                  <a:lumMod val="90000"/>
                                </a:schemeClr>
                              </a:solidFill>
                            </a:rPr>
                            <a:t> (or adjusted R</a:t>
                          </a:r>
                          <a:r>
                            <a:rPr lang="en-US" sz="2400" baseline="30000" dirty="0">
                              <a:solidFill>
                                <a:schemeClr val="bg1">
                                  <a:lumMod val="90000"/>
                                </a:schemeClr>
                              </a:solidFill>
                            </a:rPr>
                            <a:t>2</a:t>
                          </a:r>
                          <a:r>
                            <a:rPr lang="en-US" sz="2400" baseline="0" dirty="0">
                              <a:solidFill>
                                <a:schemeClr val="bg1">
                                  <a:lumMod val="90000"/>
                                </a:schemeClr>
                              </a:solidFill>
                            </a:rPr>
                            <a:t>)</a:t>
                          </a:r>
                          <a:endParaRPr lang="en-US" sz="2400" dirty="0">
                            <a:solidFill>
                              <a:schemeClr val="bg1">
                                <a:lumMod val="90000"/>
                              </a:schemeClr>
                            </a:solidFill>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lumMod val="90000"/>
                                </a:schemeClr>
                              </a:solidFill>
                            </a:rPr>
                            <a:t>F-statistic</a:t>
                          </a:r>
                        </a:p>
                        <a:p>
                          <a:endParaRPr lang="en-US" sz="2400" b="0" i="0" dirty="0">
                            <a:solidFill>
                              <a:schemeClr val="bg1">
                                <a:lumMod val="90000"/>
                              </a:schemeClr>
                            </a:solidFill>
                            <a:latin typeface="+mn-lt"/>
                          </a:endParaRPr>
                        </a:p>
                        <a:p>
                          <a:pPr/>
                          <a14:m>
                            <m:oMathPara xmlns:m="http://schemas.openxmlformats.org/officeDocument/2006/math">
                              <m:oMathParaPr>
                                <m:jc m:val="left"/>
                              </m:oMathParaPr>
                              <m:oMath xmlns:m="http://schemas.openxmlformats.org/officeDocument/2006/math">
                                <m:r>
                                  <a:rPr lang="en-US" sz="1800" b="0" i="1" smtClean="0">
                                    <a:solidFill>
                                      <a:schemeClr val="bg1">
                                        <a:lumMod val="90000"/>
                                      </a:schemeClr>
                                    </a:solidFill>
                                    <a:latin typeface="Cambria Math" panose="02040503050406030204" pitchFamily="18" charset="0"/>
                                  </a:rPr>
                                  <m:t>𝐹</m:t>
                                </m:r>
                                <m:r>
                                  <a:rPr lang="en-US" sz="1800" b="0" i="1" smtClean="0">
                                    <a:solidFill>
                                      <a:schemeClr val="bg1">
                                        <a:lumMod val="90000"/>
                                      </a:schemeClr>
                                    </a:solidFill>
                                    <a:latin typeface="Cambria Math" panose="02040503050406030204" pitchFamily="18" charset="0"/>
                                  </a:rPr>
                                  <m:t>=</m:t>
                                </m:r>
                                <m:f>
                                  <m:fPr>
                                    <m:ctrlPr>
                                      <a:rPr lang="en-US" sz="1800" b="0" i="1" smtClean="0">
                                        <a:solidFill>
                                          <a:schemeClr val="bg1">
                                            <a:lumMod val="90000"/>
                                          </a:schemeClr>
                                        </a:solidFill>
                                        <a:latin typeface="Cambria Math" panose="02040503050406030204" pitchFamily="18" charset="0"/>
                                      </a:rPr>
                                    </m:ctrlPr>
                                  </m:fPr>
                                  <m:num>
                                    <m:r>
                                      <a:rPr lang="en-US" sz="1800" b="0" i="1" smtClean="0">
                                        <a:solidFill>
                                          <a:schemeClr val="bg1">
                                            <a:lumMod val="90000"/>
                                          </a:schemeClr>
                                        </a:solidFill>
                                        <a:latin typeface="Cambria Math" panose="02040503050406030204" pitchFamily="18" charset="0"/>
                                      </a:rPr>
                                      <m:t>𝑀</m:t>
                                    </m:r>
                                    <m:sSub>
                                      <m:sSubPr>
                                        <m:ctrlPr>
                                          <a:rPr lang="en-US" sz="1800" b="0" i="1" smtClean="0">
                                            <a:solidFill>
                                              <a:schemeClr val="bg1">
                                                <a:lumMod val="90000"/>
                                              </a:schemeClr>
                                            </a:solidFill>
                                            <a:latin typeface="Cambria Math" panose="02040503050406030204" pitchFamily="18" charset="0"/>
                                          </a:rPr>
                                        </m:ctrlPr>
                                      </m:sSubPr>
                                      <m:e>
                                        <m:r>
                                          <a:rPr lang="en-US" sz="1800" b="0" i="1" smtClean="0">
                                            <a:solidFill>
                                              <a:schemeClr val="bg1">
                                                <a:lumMod val="90000"/>
                                              </a:schemeClr>
                                            </a:solidFill>
                                            <a:latin typeface="Cambria Math" panose="02040503050406030204" pitchFamily="18" charset="0"/>
                                          </a:rPr>
                                          <m:t>𝑆</m:t>
                                        </m:r>
                                      </m:e>
                                      <m:sub>
                                        <m:r>
                                          <a:rPr lang="en-US" sz="1800" b="0" i="1" smtClean="0">
                                            <a:solidFill>
                                              <a:schemeClr val="bg1">
                                                <a:lumMod val="90000"/>
                                              </a:schemeClr>
                                            </a:solidFill>
                                            <a:latin typeface="Cambria Math" panose="02040503050406030204" pitchFamily="18" charset="0"/>
                                          </a:rPr>
                                          <m:t>𝑟𝑒𝑔</m:t>
                                        </m:r>
                                      </m:sub>
                                    </m:sSub>
                                  </m:num>
                                  <m:den>
                                    <m:r>
                                      <a:rPr lang="en-US" sz="1800" b="0" i="1" smtClean="0">
                                        <a:solidFill>
                                          <a:schemeClr val="bg1">
                                            <a:lumMod val="90000"/>
                                          </a:schemeClr>
                                        </a:solidFill>
                                        <a:latin typeface="Cambria Math" panose="02040503050406030204" pitchFamily="18" charset="0"/>
                                      </a:rPr>
                                      <m:t>𝑀</m:t>
                                    </m:r>
                                    <m:sSub>
                                      <m:sSubPr>
                                        <m:ctrlPr>
                                          <a:rPr lang="en-US" sz="1800" b="0" i="1" smtClean="0">
                                            <a:solidFill>
                                              <a:schemeClr val="bg1">
                                                <a:lumMod val="90000"/>
                                              </a:schemeClr>
                                            </a:solidFill>
                                            <a:latin typeface="Cambria Math" panose="02040503050406030204" pitchFamily="18" charset="0"/>
                                          </a:rPr>
                                        </m:ctrlPr>
                                      </m:sSubPr>
                                      <m:e>
                                        <m:r>
                                          <a:rPr lang="en-US" sz="1800" b="0" i="1" smtClean="0">
                                            <a:solidFill>
                                              <a:schemeClr val="bg1">
                                                <a:lumMod val="90000"/>
                                              </a:schemeClr>
                                            </a:solidFill>
                                            <a:latin typeface="Cambria Math" panose="02040503050406030204" pitchFamily="18" charset="0"/>
                                          </a:rPr>
                                          <m:t>𝑆</m:t>
                                        </m:r>
                                      </m:e>
                                      <m:sub>
                                        <m:r>
                                          <a:rPr lang="en-US" sz="1800" b="0" i="1" smtClean="0">
                                            <a:solidFill>
                                              <a:schemeClr val="bg1">
                                                <a:lumMod val="90000"/>
                                              </a:schemeClr>
                                            </a:solidFill>
                                            <a:latin typeface="Cambria Math" panose="02040503050406030204" pitchFamily="18" charset="0"/>
                                          </a:rPr>
                                          <m:t>𝑟𝑒𝑠</m:t>
                                        </m:r>
                                      </m:sub>
                                    </m:sSub>
                                  </m:den>
                                </m:f>
                              </m:oMath>
                            </m:oMathPara>
                          </a14:m>
                          <a:endParaRPr lang="en-US" sz="2400" dirty="0">
                            <a:solidFill>
                              <a:schemeClr val="bg1">
                                <a:lumMod val="90000"/>
                              </a:schemeClr>
                            </a:solidFill>
                          </a:endParaRPr>
                        </a:p>
                      </a:txBody>
                      <a:tcPr anchor="ctr"/>
                    </a:tc>
                    <a:tc>
                      <a:txBody>
                        <a:bodyPr/>
                        <a:lstStyle/>
                        <a:p>
                          <a:r>
                            <a:rPr lang="en-US" sz="2400" dirty="0">
                              <a:solidFill>
                                <a:schemeClr val="bg1">
                                  <a:lumMod val="90000"/>
                                </a:schemeClr>
                              </a:solidFill>
                            </a:rPr>
                            <a:t>P &lt; .05 suggests there is a relationship among the predictor(s) and outcome</a:t>
                          </a:r>
                        </a:p>
                      </a:txBody>
                      <a:tcPr anchor="ctr"/>
                    </a:tc>
                    <a:tc>
                      <a:txBody>
                        <a:bodyPr/>
                        <a:lstStyle/>
                        <a:p>
                          <a:r>
                            <a:rPr lang="en-US" sz="2400" dirty="0">
                              <a:solidFill>
                                <a:schemeClr val="accent6"/>
                              </a:solidFill>
                            </a:rPr>
                            <a:t>The model explained 46% of the variation in narrative quality and is significantly better than the null model (p &lt; 0.001).</a:t>
                          </a:r>
                        </a:p>
                      </a:txBody>
                      <a:tcPr anchor="ctr"/>
                    </a:tc>
                    <a:extLst>
                      <a:ext uri="{0D108BD9-81ED-4DB2-BD59-A6C34878D82A}">
                        <a16:rowId xmlns:a16="http://schemas.microsoft.com/office/drawing/2014/main" val="3419343985"/>
                      </a:ext>
                    </a:extLst>
                  </a:tr>
                </a:tbl>
              </a:graphicData>
            </a:graphic>
          </p:graphicFrame>
        </mc:Choice>
        <mc:Fallback xmlns="">
          <p:graphicFrame>
            <p:nvGraphicFramePr>
              <p:cNvPr id="5" name="Table 4">
                <a:extLst>
                  <a:ext uri="{FF2B5EF4-FFF2-40B4-BE49-F238E27FC236}">
                    <a16:creationId xmlns:a16="http://schemas.microsoft.com/office/drawing/2014/main" id="{97DE15CB-C76E-1E48-B5A6-A03D21FB426E}"/>
                  </a:ext>
                </a:extLst>
              </p:cNvPr>
              <p:cNvGraphicFramePr>
                <a:graphicFrameLocks noGrp="1"/>
              </p:cNvGraphicFramePr>
              <p:nvPr>
                <p:extLst>
                  <p:ext uri="{D42A27DB-BD31-4B8C-83A1-F6EECF244321}">
                    <p14:modId xmlns:p14="http://schemas.microsoft.com/office/powerpoint/2010/main" val="3176868064"/>
                  </p:ext>
                </p:extLst>
              </p:nvPr>
            </p:nvGraphicFramePr>
            <p:xfrm>
              <a:off x="838200" y="3604698"/>
              <a:ext cx="10253132" cy="2743200"/>
            </p:xfrm>
            <a:graphic>
              <a:graphicData uri="http://schemas.openxmlformats.org/drawingml/2006/table">
                <a:tbl>
                  <a:tblPr firstRow="1" bandRow="1">
                    <a:tableStyleId>{5C22544A-7EE6-4342-B048-85BDC9FD1C3A}</a:tableStyleId>
                  </a:tblPr>
                  <a:tblGrid>
                    <a:gridCol w="2653145">
                      <a:extLst>
                        <a:ext uri="{9D8B030D-6E8A-4147-A177-3AD203B41FA5}">
                          <a16:colId xmlns:a16="http://schemas.microsoft.com/office/drawing/2014/main" val="3029464517"/>
                        </a:ext>
                      </a:extLst>
                    </a:gridCol>
                    <a:gridCol w="1828800">
                      <a:extLst>
                        <a:ext uri="{9D8B030D-6E8A-4147-A177-3AD203B41FA5}">
                          <a16:colId xmlns:a16="http://schemas.microsoft.com/office/drawing/2014/main" val="1709584965"/>
                        </a:ext>
                      </a:extLst>
                    </a:gridCol>
                    <a:gridCol w="2150919">
                      <a:extLst>
                        <a:ext uri="{9D8B030D-6E8A-4147-A177-3AD203B41FA5}">
                          <a16:colId xmlns:a16="http://schemas.microsoft.com/office/drawing/2014/main" val="3309869507"/>
                        </a:ext>
                      </a:extLst>
                    </a:gridCol>
                    <a:gridCol w="3620268">
                      <a:extLst>
                        <a:ext uri="{9D8B030D-6E8A-4147-A177-3AD203B41FA5}">
                          <a16:colId xmlns:a16="http://schemas.microsoft.com/office/drawing/2014/main" val="2876738297"/>
                        </a:ext>
                      </a:extLst>
                    </a:gridCol>
                  </a:tblGrid>
                  <a:tr h="457200">
                    <a:tc>
                      <a:txBody>
                        <a:bodyPr/>
                        <a:lstStyle/>
                        <a:p>
                          <a:r>
                            <a:rPr lang="en-US" sz="2400" dirty="0">
                              <a:solidFill>
                                <a:schemeClr val="bg1">
                                  <a:lumMod val="90000"/>
                                </a:schemeClr>
                              </a:solidFill>
                            </a:rPr>
                            <a:t>Statistic of Interest</a:t>
                          </a:r>
                        </a:p>
                      </a:txBody>
                      <a:tcPr anchor="ctr"/>
                    </a:tc>
                    <a:tc>
                      <a:txBody>
                        <a:bodyPr/>
                        <a:lstStyle/>
                        <a:p>
                          <a:r>
                            <a:rPr lang="en-US" sz="2400" dirty="0">
                              <a:solidFill>
                                <a:schemeClr val="bg1">
                                  <a:lumMod val="90000"/>
                                </a:schemeClr>
                              </a:solidFill>
                            </a:rPr>
                            <a:t>Test Statistic</a:t>
                          </a:r>
                        </a:p>
                      </a:txBody>
                      <a:tcPr anchor="ctr"/>
                    </a:tc>
                    <a:tc>
                      <a:txBody>
                        <a:bodyPr/>
                        <a:lstStyle/>
                        <a:p>
                          <a:r>
                            <a:rPr lang="en-US" sz="2400" dirty="0">
                              <a:solidFill>
                                <a:schemeClr val="bg1">
                                  <a:lumMod val="90000"/>
                                </a:schemeClr>
                              </a:solidFill>
                            </a:rPr>
                            <a:t>Significance</a:t>
                          </a:r>
                        </a:p>
                      </a:txBody>
                      <a:tcPr anchor="ctr"/>
                    </a:tc>
                    <a:tc>
                      <a:txBody>
                        <a:bodyPr/>
                        <a:lstStyle/>
                        <a:p>
                          <a:r>
                            <a:rPr lang="en-US" sz="2400" dirty="0">
                              <a:solidFill>
                                <a:schemeClr val="accent6"/>
                              </a:solidFill>
                            </a:rPr>
                            <a:t>Another Example</a:t>
                          </a:r>
                        </a:p>
                      </a:txBody>
                      <a:tcPr anchor="ctr"/>
                    </a:tc>
                    <a:extLst>
                      <a:ext uri="{0D108BD9-81ED-4DB2-BD59-A6C34878D82A}">
                        <a16:rowId xmlns:a16="http://schemas.microsoft.com/office/drawing/2014/main" val="988010900"/>
                      </a:ext>
                    </a:extLst>
                  </a:tr>
                  <a:tr h="2286000">
                    <a:tc>
                      <a:txBody>
                        <a:bodyPr/>
                        <a:lstStyle/>
                        <a:p>
                          <a:r>
                            <a:rPr lang="en-US" sz="2400" dirty="0">
                              <a:solidFill>
                                <a:schemeClr val="bg1">
                                  <a:lumMod val="90000"/>
                                </a:schemeClr>
                              </a:solidFill>
                            </a:rPr>
                            <a:t>R</a:t>
                          </a:r>
                          <a:r>
                            <a:rPr lang="en-US" sz="2400" baseline="30000" dirty="0">
                              <a:solidFill>
                                <a:schemeClr val="bg1">
                                  <a:lumMod val="90000"/>
                                </a:schemeClr>
                              </a:solidFill>
                            </a:rPr>
                            <a:t>2</a:t>
                          </a:r>
                          <a:r>
                            <a:rPr lang="en-US" sz="2400" baseline="0" dirty="0">
                              <a:solidFill>
                                <a:schemeClr val="bg1">
                                  <a:lumMod val="90000"/>
                                </a:schemeClr>
                              </a:solidFill>
                            </a:rPr>
                            <a:t> (or adjusted R</a:t>
                          </a:r>
                          <a:r>
                            <a:rPr lang="en-US" sz="2400" baseline="30000" dirty="0">
                              <a:solidFill>
                                <a:schemeClr val="bg1">
                                  <a:lumMod val="90000"/>
                                </a:schemeClr>
                              </a:solidFill>
                            </a:rPr>
                            <a:t>2</a:t>
                          </a:r>
                          <a:r>
                            <a:rPr lang="en-US" sz="2400" baseline="0" dirty="0">
                              <a:solidFill>
                                <a:schemeClr val="bg1">
                                  <a:lumMod val="90000"/>
                                </a:schemeClr>
                              </a:solidFill>
                            </a:rPr>
                            <a:t>)</a:t>
                          </a:r>
                          <a:endParaRPr lang="en-US" sz="2400" dirty="0">
                            <a:solidFill>
                              <a:schemeClr val="bg1">
                                <a:lumMod val="90000"/>
                              </a:schemeClr>
                            </a:solidFill>
                          </a:endParaRPr>
                        </a:p>
                      </a:txBody>
                      <a:tcPr anchor="ctr"/>
                    </a:tc>
                    <a:tc>
                      <a:txBody>
                        <a:bodyPr/>
                        <a:lstStyle/>
                        <a:p>
                          <a:endParaRPr lang="en-US"/>
                        </a:p>
                      </a:txBody>
                      <a:tcPr anchor="ctr">
                        <a:blipFill>
                          <a:blip r:embed="rId3"/>
                          <a:stretch>
                            <a:fillRect l="-145667" t="-22074" r="-317000" b="-5851"/>
                          </a:stretch>
                        </a:blipFill>
                      </a:tcPr>
                    </a:tc>
                    <a:tc>
                      <a:txBody>
                        <a:bodyPr/>
                        <a:lstStyle/>
                        <a:p>
                          <a:r>
                            <a:rPr lang="en-US" sz="2400" dirty="0">
                              <a:solidFill>
                                <a:schemeClr val="bg1">
                                  <a:lumMod val="90000"/>
                                </a:schemeClr>
                              </a:solidFill>
                            </a:rPr>
                            <a:t>P &lt; .05 suggests there is a relationship among the predictor(s) and outcome</a:t>
                          </a:r>
                        </a:p>
                      </a:txBody>
                      <a:tcPr anchor="ctr"/>
                    </a:tc>
                    <a:tc>
                      <a:txBody>
                        <a:bodyPr/>
                        <a:lstStyle/>
                        <a:p>
                          <a:r>
                            <a:rPr lang="en-US" sz="2400" dirty="0">
                              <a:solidFill>
                                <a:schemeClr val="accent6"/>
                              </a:solidFill>
                            </a:rPr>
                            <a:t>The model explained 46% of the variation in narrative quality and is significantly better than the null model (p &lt; 0.001).</a:t>
                          </a:r>
                        </a:p>
                      </a:txBody>
                      <a:tcPr anchor="ctr"/>
                    </a:tc>
                    <a:extLst>
                      <a:ext uri="{0D108BD9-81ED-4DB2-BD59-A6C34878D82A}">
                        <a16:rowId xmlns:a16="http://schemas.microsoft.com/office/drawing/2014/main" val="3419343985"/>
                      </a:ext>
                    </a:extLst>
                  </a:tr>
                </a:tbl>
              </a:graphicData>
            </a:graphic>
          </p:graphicFrame>
        </mc:Fallback>
      </mc:AlternateContent>
    </p:spTree>
    <p:extLst>
      <p:ext uri="{BB962C8B-B14F-4D97-AF65-F5344CB8AC3E}">
        <p14:creationId xmlns:p14="http://schemas.microsoft.com/office/powerpoint/2010/main" val="27938912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4C5EF-04C6-9843-A223-3160AD473D72}"/>
              </a:ext>
            </a:extLst>
          </p:cNvPr>
          <p:cNvSpPr>
            <a:spLocks noGrp="1"/>
          </p:cNvSpPr>
          <p:nvPr>
            <p:ph type="title"/>
          </p:nvPr>
        </p:nvSpPr>
        <p:spPr/>
        <p:txBody>
          <a:bodyPr>
            <a:noAutofit/>
          </a:bodyPr>
          <a:lstStyle/>
          <a:p>
            <a:r>
              <a:rPr lang="en-US" b="1" dirty="0">
                <a:solidFill>
                  <a:schemeClr val="accent1"/>
                </a:solidFill>
                <a:latin typeface="Georgia" panose="02040502050405020303" pitchFamily="18" charset="0"/>
              </a:rPr>
              <a:t>Inference: Regression Coefficients</a:t>
            </a:r>
            <a:endParaRPr lang="en-US" b="1" dirty="0">
              <a:latin typeface="Georgia" panose="02040502050405020303" pitchFamily="18" charset="0"/>
            </a:endParaRPr>
          </a:p>
        </p:txBody>
      </p:sp>
      <p:sp>
        <p:nvSpPr>
          <p:cNvPr id="4" name="TextBox 3">
            <a:extLst>
              <a:ext uri="{FF2B5EF4-FFF2-40B4-BE49-F238E27FC236}">
                <a16:creationId xmlns:a16="http://schemas.microsoft.com/office/drawing/2014/main" id="{6977F14D-9EDE-F14C-95B9-016FFBE34C8D}"/>
              </a:ext>
            </a:extLst>
          </p:cNvPr>
          <p:cNvSpPr txBox="1"/>
          <p:nvPr/>
        </p:nvSpPr>
        <p:spPr>
          <a:xfrm>
            <a:off x="838199" y="1911927"/>
            <a:ext cx="10515600" cy="1569660"/>
          </a:xfrm>
          <a:prstGeom prst="rect">
            <a:avLst/>
          </a:prstGeom>
          <a:noFill/>
        </p:spPr>
        <p:txBody>
          <a:bodyPr wrap="square" rtlCol="0">
            <a:spAutoFit/>
          </a:bodyPr>
          <a:lstStyle/>
          <a:p>
            <a:r>
              <a:rPr lang="en-US" sz="3200" dirty="0"/>
              <a:t>This tests each individual predictor</a:t>
            </a:r>
          </a:p>
          <a:p>
            <a:pPr marL="571500" indent="-571500">
              <a:buFont typeface="Arial" panose="020B0604020202020204" pitchFamily="34" charset="0"/>
              <a:buChar char="•"/>
            </a:pPr>
            <a:r>
              <a:rPr lang="en-US" sz="3200" dirty="0"/>
              <a:t>Does each predictor have a relationship with the outcome?</a:t>
            </a:r>
          </a:p>
          <a:p>
            <a:pPr marL="571500" indent="-571500">
              <a:buFont typeface="Arial" panose="020B0604020202020204" pitchFamily="34" charset="0"/>
              <a:buChar char="•"/>
            </a:pPr>
            <a:r>
              <a:rPr lang="en-US" sz="3200" i="1" dirty="0"/>
              <a:t>Most common way of interpreting regression</a:t>
            </a:r>
          </a:p>
        </p:txBody>
      </p:sp>
      <mc:AlternateContent xmlns:mc="http://schemas.openxmlformats.org/markup-compatibility/2006" xmlns:a14="http://schemas.microsoft.com/office/drawing/2010/main">
        <mc:Choice Requires="a14">
          <p:graphicFrame>
            <p:nvGraphicFramePr>
              <p:cNvPr id="5" name="Table 4">
                <a:extLst>
                  <a:ext uri="{FF2B5EF4-FFF2-40B4-BE49-F238E27FC236}">
                    <a16:creationId xmlns:a16="http://schemas.microsoft.com/office/drawing/2014/main" id="{23B9B831-5AC8-B54B-8B1F-159284C1B500}"/>
                  </a:ext>
                </a:extLst>
              </p:cNvPr>
              <p:cNvGraphicFramePr>
                <a:graphicFrameLocks noGrp="1"/>
              </p:cNvGraphicFramePr>
              <p:nvPr>
                <p:extLst>
                  <p:ext uri="{D42A27DB-BD31-4B8C-83A1-F6EECF244321}">
                    <p14:modId xmlns:p14="http://schemas.microsoft.com/office/powerpoint/2010/main" val="1926995050"/>
                  </p:ext>
                </p:extLst>
              </p:nvPr>
            </p:nvGraphicFramePr>
            <p:xfrm>
              <a:off x="838199" y="3604698"/>
              <a:ext cx="10515599" cy="2743200"/>
            </p:xfrm>
            <a:graphic>
              <a:graphicData uri="http://schemas.openxmlformats.org/drawingml/2006/table">
                <a:tbl>
                  <a:tblPr firstRow="1" bandRow="1">
                    <a:tableStyleId>{5C22544A-7EE6-4342-B048-85BDC9FD1C3A}</a:tableStyleId>
                  </a:tblPr>
                  <a:tblGrid>
                    <a:gridCol w="2721062">
                      <a:extLst>
                        <a:ext uri="{9D8B030D-6E8A-4147-A177-3AD203B41FA5}">
                          <a16:colId xmlns:a16="http://schemas.microsoft.com/office/drawing/2014/main" val="3029464517"/>
                        </a:ext>
                      </a:extLst>
                    </a:gridCol>
                    <a:gridCol w="1875615">
                      <a:extLst>
                        <a:ext uri="{9D8B030D-6E8A-4147-A177-3AD203B41FA5}">
                          <a16:colId xmlns:a16="http://schemas.microsoft.com/office/drawing/2014/main" val="1709584965"/>
                        </a:ext>
                      </a:extLst>
                    </a:gridCol>
                    <a:gridCol w="2205980">
                      <a:extLst>
                        <a:ext uri="{9D8B030D-6E8A-4147-A177-3AD203B41FA5}">
                          <a16:colId xmlns:a16="http://schemas.microsoft.com/office/drawing/2014/main" val="3309869507"/>
                        </a:ext>
                      </a:extLst>
                    </a:gridCol>
                    <a:gridCol w="3712942">
                      <a:extLst>
                        <a:ext uri="{9D8B030D-6E8A-4147-A177-3AD203B41FA5}">
                          <a16:colId xmlns:a16="http://schemas.microsoft.com/office/drawing/2014/main" val="2876738297"/>
                        </a:ext>
                      </a:extLst>
                    </a:gridCol>
                  </a:tblGrid>
                  <a:tr h="370840">
                    <a:tc>
                      <a:txBody>
                        <a:bodyPr/>
                        <a:lstStyle/>
                        <a:p>
                          <a:r>
                            <a:rPr lang="en-US" sz="2400" dirty="0"/>
                            <a:t>Statistic of Interest</a:t>
                          </a:r>
                        </a:p>
                      </a:txBody>
                      <a:tcPr anchor="ctr"/>
                    </a:tc>
                    <a:tc>
                      <a:txBody>
                        <a:bodyPr/>
                        <a:lstStyle/>
                        <a:p>
                          <a:r>
                            <a:rPr lang="en-US" sz="2400" dirty="0"/>
                            <a:t>Test Statistic</a:t>
                          </a:r>
                        </a:p>
                      </a:txBody>
                      <a:tcPr anchor="ctr"/>
                    </a:tc>
                    <a:tc>
                      <a:txBody>
                        <a:bodyPr/>
                        <a:lstStyle/>
                        <a:p>
                          <a:r>
                            <a:rPr lang="en-US" sz="2400" dirty="0"/>
                            <a:t>Significance</a:t>
                          </a:r>
                        </a:p>
                      </a:txBody>
                      <a:tcPr anchor="ctr"/>
                    </a:tc>
                    <a:tc>
                      <a:txBody>
                        <a:bodyPr/>
                        <a:lstStyle/>
                        <a:p>
                          <a:r>
                            <a:rPr lang="en-US" sz="2400" dirty="0"/>
                            <a:t>Example</a:t>
                          </a:r>
                        </a:p>
                      </a:txBody>
                      <a:tcPr anchor="ctr"/>
                    </a:tc>
                    <a:extLst>
                      <a:ext uri="{0D108BD9-81ED-4DB2-BD59-A6C34878D82A}">
                        <a16:rowId xmlns:a16="http://schemas.microsoft.com/office/drawing/2014/main" val="988010900"/>
                      </a:ext>
                    </a:extLst>
                  </a:tr>
                  <a:tr h="370840">
                    <a:tc>
                      <a:txBody>
                        <a:bodyPr/>
                        <a:lstStyle/>
                        <a:p>
                          <a:r>
                            <a:rPr lang="en-US" sz="2400" i="1" dirty="0"/>
                            <a:t>b</a:t>
                          </a:r>
                          <a:r>
                            <a:rPr lang="en-US" sz="2400" i="1" baseline="-25000" dirty="0" err="1"/>
                            <a:t>j</a:t>
                          </a:r>
                          <a:r>
                            <a:rPr lang="en-US" sz="2400" dirty="0"/>
                            <a:t> or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𝛽</m:t>
                                  </m:r>
                                </m:e>
                                <m:sub>
                                  <m:r>
                                    <a:rPr lang="en-US" sz="2400" b="0" i="1" smtClean="0">
                                      <a:latin typeface="Cambria Math" panose="02040503050406030204" pitchFamily="18" charset="0"/>
                                    </a:rPr>
                                    <m:t>𝑗</m:t>
                                  </m:r>
                                </m:sub>
                              </m:sSub>
                            </m:oMath>
                          </a14:m>
                          <a:endParaRPr lang="en-US" sz="2400" b="0" dirty="0"/>
                        </a:p>
                      </a:txBody>
                      <a:tcPr anchor="ctr"/>
                    </a:tc>
                    <a:tc>
                      <a:txBody>
                        <a:bodyPr/>
                        <a:lstStyle/>
                        <a:p>
                          <a:r>
                            <a:rPr lang="en-US" sz="2400" dirty="0"/>
                            <a:t>T-statistic</a:t>
                          </a:r>
                        </a:p>
                      </a:txBody>
                      <a:tcPr anchor="ctr"/>
                    </a:tc>
                    <a:tc>
                      <a:txBody>
                        <a:bodyPr/>
                        <a:lstStyle/>
                        <a:p>
                          <a:r>
                            <a:rPr lang="en-US" sz="2400" dirty="0"/>
                            <a:t>P &lt; .05 suggests there is a relationship among this predictor and the outcome</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Controlling for the covariates, for a one word increase in word count, there is an associated increase of </a:t>
                          </a:r>
                          <a:r>
                            <a:rPr lang="en-US" sz="2400" i="1" dirty="0"/>
                            <a:t>0.05</a:t>
                          </a:r>
                          <a:r>
                            <a:rPr lang="en-US" sz="2400" baseline="0" dirty="0"/>
                            <a:t> in the narrative quality (p &lt; 0.001).</a:t>
                          </a:r>
                          <a:endParaRPr lang="en-US" sz="2400" dirty="0"/>
                        </a:p>
                      </a:txBody>
                      <a:tcPr anchor="ctr"/>
                    </a:tc>
                    <a:extLst>
                      <a:ext uri="{0D108BD9-81ED-4DB2-BD59-A6C34878D82A}">
                        <a16:rowId xmlns:a16="http://schemas.microsoft.com/office/drawing/2014/main" val="3419343985"/>
                      </a:ext>
                    </a:extLst>
                  </a:tr>
                </a:tbl>
              </a:graphicData>
            </a:graphic>
          </p:graphicFrame>
        </mc:Choice>
        <mc:Fallback xmlns="">
          <p:graphicFrame>
            <p:nvGraphicFramePr>
              <p:cNvPr id="5" name="Table 4">
                <a:extLst>
                  <a:ext uri="{FF2B5EF4-FFF2-40B4-BE49-F238E27FC236}">
                    <a16:creationId xmlns:a16="http://schemas.microsoft.com/office/drawing/2014/main" id="{23B9B831-5AC8-B54B-8B1F-159284C1B500}"/>
                  </a:ext>
                </a:extLst>
              </p:cNvPr>
              <p:cNvGraphicFramePr>
                <a:graphicFrameLocks noGrp="1"/>
              </p:cNvGraphicFramePr>
              <p:nvPr>
                <p:extLst>
                  <p:ext uri="{D42A27DB-BD31-4B8C-83A1-F6EECF244321}">
                    <p14:modId xmlns:p14="http://schemas.microsoft.com/office/powerpoint/2010/main" val="1926995050"/>
                  </p:ext>
                </p:extLst>
              </p:nvPr>
            </p:nvGraphicFramePr>
            <p:xfrm>
              <a:off x="838199" y="3604698"/>
              <a:ext cx="10515599" cy="2743200"/>
            </p:xfrm>
            <a:graphic>
              <a:graphicData uri="http://schemas.openxmlformats.org/drawingml/2006/table">
                <a:tbl>
                  <a:tblPr firstRow="1" bandRow="1">
                    <a:tableStyleId>{5C22544A-7EE6-4342-B048-85BDC9FD1C3A}</a:tableStyleId>
                  </a:tblPr>
                  <a:tblGrid>
                    <a:gridCol w="2721062">
                      <a:extLst>
                        <a:ext uri="{9D8B030D-6E8A-4147-A177-3AD203B41FA5}">
                          <a16:colId xmlns:a16="http://schemas.microsoft.com/office/drawing/2014/main" val="3029464517"/>
                        </a:ext>
                      </a:extLst>
                    </a:gridCol>
                    <a:gridCol w="1875615">
                      <a:extLst>
                        <a:ext uri="{9D8B030D-6E8A-4147-A177-3AD203B41FA5}">
                          <a16:colId xmlns:a16="http://schemas.microsoft.com/office/drawing/2014/main" val="1709584965"/>
                        </a:ext>
                      </a:extLst>
                    </a:gridCol>
                    <a:gridCol w="2205980">
                      <a:extLst>
                        <a:ext uri="{9D8B030D-6E8A-4147-A177-3AD203B41FA5}">
                          <a16:colId xmlns:a16="http://schemas.microsoft.com/office/drawing/2014/main" val="3309869507"/>
                        </a:ext>
                      </a:extLst>
                    </a:gridCol>
                    <a:gridCol w="3712942">
                      <a:extLst>
                        <a:ext uri="{9D8B030D-6E8A-4147-A177-3AD203B41FA5}">
                          <a16:colId xmlns:a16="http://schemas.microsoft.com/office/drawing/2014/main" val="2876738297"/>
                        </a:ext>
                      </a:extLst>
                    </a:gridCol>
                  </a:tblGrid>
                  <a:tr h="457200">
                    <a:tc>
                      <a:txBody>
                        <a:bodyPr/>
                        <a:lstStyle/>
                        <a:p>
                          <a:r>
                            <a:rPr lang="en-US" sz="2400" dirty="0"/>
                            <a:t>Statistic of Interest</a:t>
                          </a:r>
                        </a:p>
                      </a:txBody>
                      <a:tcPr anchor="ctr"/>
                    </a:tc>
                    <a:tc>
                      <a:txBody>
                        <a:bodyPr/>
                        <a:lstStyle/>
                        <a:p>
                          <a:r>
                            <a:rPr lang="en-US" sz="2400" dirty="0"/>
                            <a:t>Test Statistic</a:t>
                          </a:r>
                        </a:p>
                      </a:txBody>
                      <a:tcPr anchor="ctr"/>
                    </a:tc>
                    <a:tc>
                      <a:txBody>
                        <a:bodyPr/>
                        <a:lstStyle/>
                        <a:p>
                          <a:r>
                            <a:rPr lang="en-US" sz="2400" dirty="0"/>
                            <a:t>Significance</a:t>
                          </a:r>
                        </a:p>
                      </a:txBody>
                      <a:tcPr anchor="ctr"/>
                    </a:tc>
                    <a:tc>
                      <a:txBody>
                        <a:bodyPr/>
                        <a:lstStyle/>
                        <a:p>
                          <a:r>
                            <a:rPr lang="en-US" sz="2400" dirty="0"/>
                            <a:t>Example</a:t>
                          </a:r>
                        </a:p>
                      </a:txBody>
                      <a:tcPr anchor="ctr"/>
                    </a:tc>
                    <a:extLst>
                      <a:ext uri="{0D108BD9-81ED-4DB2-BD59-A6C34878D82A}">
                        <a16:rowId xmlns:a16="http://schemas.microsoft.com/office/drawing/2014/main" val="988010900"/>
                      </a:ext>
                    </a:extLst>
                  </a:tr>
                  <a:tr h="2286000">
                    <a:tc>
                      <a:txBody>
                        <a:bodyPr/>
                        <a:lstStyle/>
                        <a:p>
                          <a:endParaRPr lang="en-US"/>
                        </a:p>
                      </a:txBody>
                      <a:tcPr anchor="ctr">
                        <a:blipFill>
                          <a:blip r:embed="rId3"/>
                          <a:stretch>
                            <a:fillRect l="-224" t="-22074" r="-287025" b="-5851"/>
                          </a:stretch>
                        </a:blipFill>
                      </a:tcPr>
                    </a:tc>
                    <a:tc>
                      <a:txBody>
                        <a:bodyPr/>
                        <a:lstStyle/>
                        <a:p>
                          <a:r>
                            <a:rPr lang="en-US" sz="2400" dirty="0"/>
                            <a:t>T-statistic</a:t>
                          </a:r>
                        </a:p>
                      </a:txBody>
                      <a:tcPr anchor="ctr"/>
                    </a:tc>
                    <a:tc>
                      <a:txBody>
                        <a:bodyPr/>
                        <a:lstStyle/>
                        <a:p>
                          <a:r>
                            <a:rPr lang="en-US" sz="2400" dirty="0"/>
                            <a:t>P &lt; .05 suggests there is a relationship among this predictor and the outcome</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Controlling for the covariates, for a one word increase in word count, there is an associated increase of </a:t>
                          </a:r>
                          <a:r>
                            <a:rPr lang="en-US" sz="2400" i="1" dirty="0"/>
                            <a:t>0.05</a:t>
                          </a:r>
                          <a:r>
                            <a:rPr lang="en-US" sz="2400" baseline="0" dirty="0"/>
                            <a:t> in the narrative quality (p &lt; 0.001).</a:t>
                          </a:r>
                          <a:endParaRPr lang="en-US" sz="2400" dirty="0"/>
                        </a:p>
                      </a:txBody>
                      <a:tcPr anchor="ctr"/>
                    </a:tc>
                    <a:extLst>
                      <a:ext uri="{0D108BD9-81ED-4DB2-BD59-A6C34878D82A}">
                        <a16:rowId xmlns:a16="http://schemas.microsoft.com/office/drawing/2014/main" val="3419343985"/>
                      </a:ext>
                    </a:extLst>
                  </a:tr>
                </a:tbl>
              </a:graphicData>
            </a:graphic>
          </p:graphicFrame>
        </mc:Fallback>
      </mc:AlternateContent>
    </p:spTree>
    <p:extLst>
      <p:ext uri="{BB962C8B-B14F-4D97-AF65-F5344CB8AC3E}">
        <p14:creationId xmlns:p14="http://schemas.microsoft.com/office/powerpoint/2010/main" val="91383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4C5EF-04C6-9843-A223-3160AD473D72}"/>
              </a:ext>
            </a:extLst>
          </p:cNvPr>
          <p:cNvSpPr>
            <a:spLocks noGrp="1"/>
          </p:cNvSpPr>
          <p:nvPr>
            <p:ph type="title"/>
          </p:nvPr>
        </p:nvSpPr>
        <p:spPr/>
        <p:txBody>
          <a:bodyPr>
            <a:noAutofit/>
          </a:bodyPr>
          <a:lstStyle/>
          <a:p>
            <a:r>
              <a:rPr lang="en-US" b="1" dirty="0">
                <a:solidFill>
                  <a:schemeClr val="accent1"/>
                </a:solidFill>
                <a:latin typeface="Georgia" panose="02040502050405020303" pitchFamily="18" charset="0"/>
              </a:rPr>
              <a:t>Inference: Regression Coefficients</a:t>
            </a:r>
            <a:endParaRPr lang="en-US" b="1" dirty="0">
              <a:latin typeface="Georgia" panose="02040502050405020303" pitchFamily="18" charset="0"/>
            </a:endParaRPr>
          </a:p>
        </p:txBody>
      </p:sp>
      <p:sp>
        <p:nvSpPr>
          <p:cNvPr id="4" name="TextBox 3">
            <a:extLst>
              <a:ext uri="{FF2B5EF4-FFF2-40B4-BE49-F238E27FC236}">
                <a16:creationId xmlns:a16="http://schemas.microsoft.com/office/drawing/2014/main" id="{6977F14D-9EDE-F14C-95B9-016FFBE34C8D}"/>
              </a:ext>
            </a:extLst>
          </p:cNvPr>
          <p:cNvSpPr txBox="1"/>
          <p:nvPr/>
        </p:nvSpPr>
        <p:spPr>
          <a:xfrm>
            <a:off x="838199" y="1911927"/>
            <a:ext cx="10515600" cy="1569660"/>
          </a:xfrm>
          <a:prstGeom prst="rect">
            <a:avLst/>
          </a:prstGeom>
          <a:noFill/>
        </p:spPr>
        <p:txBody>
          <a:bodyPr wrap="square" rtlCol="0">
            <a:spAutoFit/>
          </a:bodyPr>
          <a:lstStyle/>
          <a:p>
            <a:r>
              <a:rPr lang="en-US" sz="3200" dirty="0"/>
              <a:t>This tests each individual predictor</a:t>
            </a:r>
          </a:p>
          <a:p>
            <a:pPr marL="571500" indent="-571500">
              <a:buFont typeface="Arial" panose="020B0604020202020204" pitchFamily="34" charset="0"/>
              <a:buChar char="•"/>
            </a:pPr>
            <a:r>
              <a:rPr lang="en-US" sz="3200" dirty="0"/>
              <a:t>Does each predictor have a relationship with the outcome?</a:t>
            </a:r>
          </a:p>
          <a:p>
            <a:pPr marL="571500" indent="-571500">
              <a:buFont typeface="Arial" panose="020B0604020202020204" pitchFamily="34" charset="0"/>
              <a:buChar char="•"/>
            </a:pPr>
            <a:r>
              <a:rPr lang="en-US" sz="3200" i="1" dirty="0"/>
              <a:t>Most common way of interpreting regression</a:t>
            </a:r>
          </a:p>
        </p:txBody>
      </p:sp>
      <p:sp>
        <p:nvSpPr>
          <p:cNvPr id="6" name="TextBox 5">
            <a:extLst>
              <a:ext uri="{FF2B5EF4-FFF2-40B4-BE49-F238E27FC236}">
                <a16:creationId xmlns:a16="http://schemas.microsoft.com/office/drawing/2014/main" id="{8148CB20-C801-074E-B2FE-F661D88B5B0D}"/>
              </a:ext>
            </a:extLst>
          </p:cNvPr>
          <p:cNvSpPr txBox="1"/>
          <p:nvPr/>
        </p:nvSpPr>
        <p:spPr>
          <a:xfrm>
            <a:off x="1731250" y="4225636"/>
            <a:ext cx="8729499" cy="1754326"/>
          </a:xfrm>
          <a:prstGeom prst="rect">
            <a:avLst/>
          </a:prstGeom>
          <a:noFill/>
        </p:spPr>
        <p:txBody>
          <a:bodyPr wrap="square" rtlCol="0">
            <a:spAutoFit/>
          </a:bodyPr>
          <a:lstStyle/>
          <a:p>
            <a:r>
              <a:rPr lang="en-US" sz="3600" dirty="0">
                <a:solidFill>
                  <a:schemeClr val="accent6"/>
                </a:solidFill>
              </a:rPr>
              <a:t>We do the same tests for the standardized coefficients as well (just with standardized variables instead of the raw ones)</a:t>
            </a:r>
          </a:p>
        </p:txBody>
      </p:sp>
    </p:spTree>
    <p:extLst>
      <p:ext uri="{BB962C8B-B14F-4D97-AF65-F5344CB8AC3E}">
        <p14:creationId xmlns:p14="http://schemas.microsoft.com/office/powerpoint/2010/main" val="18148986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4C5EF-04C6-9843-A223-3160AD473D72}"/>
              </a:ext>
            </a:extLst>
          </p:cNvPr>
          <p:cNvSpPr>
            <a:spLocks noGrp="1"/>
          </p:cNvSpPr>
          <p:nvPr>
            <p:ph type="title"/>
          </p:nvPr>
        </p:nvSpPr>
        <p:spPr/>
        <p:txBody>
          <a:bodyPr>
            <a:noAutofit/>
          </a:bodyPr>
          <a:lstStyle/>
          <a:p>
            <a:r>
              <a:rPr lang="en-US" b="1" dirty="0">
                <a:solidFill>
                  <a:schemeClr val="accent1"/>
                </a:solidFill>
                <a:latin typeface="Georgia" panose="02040502050405020303" pitchFamily="18" charset="0"/>
              </a:rPr>
              <a:t>Inference: Regression Coefficients</a:t>
            </a:r>
            <a:endParaRPr lang="en-US" b="1" dirty="0">
              <a:latin typeface="Georgia" panose="02040502050405020303" pitchFamily="18" charset="0"/>
            </a:endParaRPr>
          </a:p>
        </p:txBody>
      </p:sp>
      <p:sp>
        <p:nvSpPr>
          <p:cNvPr id="4" name="TextBox 3">
            <a:extLst>
              <a:ext uri="{FF2B5EF4-FFF2-40B4-BE49-F238E27FC236}">
                <a16:creationId xmlns:a16="http://schemas.microsoft.com/office/drawing/2014/main" id="{6977F14D-9EDE-F14C-95B9-016FFBE34C8D}"/>
              </a:ext>
            </a:extLst>
          </p:cNvPr>
          <p:cNvSpPr txBox="1"/>
          <p:nvPr/>
        </p:nvSpPr>
        <p:spPr>
          <a:xfrm>
            <a:off x="838199" y="1911927"/>
            <a:ext cx="10253133" cy="1569660"/>
          </a:xfrm>
          <a:prstGeom prst="rect">
            <a:avLst/>
          </a:prstGeom>
          <a:noFill/>
        </p:spPr>
        <p:txBody>
          <a:bodyPr wrap="square" rtlCol="0">
            <a:spAutoFit/>
          </a:bodyPr>
          <a:lstStyle/>
          <a:p>
            <a:r>
              <a:rPr lang="en-US" sz="3200" dirty="0"/>
              <a:t>This testing each individual predictor</a:t>
            </a:r>
          </a:p>
          <a:p>
            <a:pPr marL="571500" indent="-571500">
              <a:buFont typeface="Arial" panose="020B0604020202020204" pitchFamily="34" charset="0"/>
              <a:buChar char="•"/>
            </a:pPr>
            <a:r>
              <a:rPr lang="en-US" sz="3200" dirty="0"/>
              <a:t>Do each predictor have a relationship with the outcome?</a:t>
            </a:r>
          </a:p>
          <a:p>
            <a:pPr marL="571500" indent="-571500">
              <a:buFont typeface="Arial" panose="020B0604020202020204" pitchFamily="34" charset="0"/>
              <a:buChar char="•"/>
            </a:pPr>
            <a:r>
              <a:rPr lang="en-US" sz="3200" i="1" dirty="0"/>
              <a:t>Most common way of interpreting regression</a:t>
            </a:r>
          </a:p>
        </p:txBody>
      </p:sp>
      <p:sp>
        <p:nvSpPr>
          <p:cNvPr id="6" name="TextBox 5">
            <a:extLst>
              <a:ext uri="{FF2B5EF4-FFF2-40B4-BE49-F238E27FC236}">
                <a16:creationId xmlns:a16="http://schemas.microsoft.com/office/drawing/2014/main" id="{8148CB20-C801-074E-B2FE-F661D88B5B0D}"/>
              </a:ext>
            </a:extLst>
          </p:cNvPr>
          <p:cNvSpPr txBox="1"/>
          <p:nvPr/>
        </p:nvSpPr>
        <p:spPr>
          <a:xfrm>
            <a:off x="1731250" y="4225636"/>
            <a:ext cx="8729499" cy="1754326"/>
          </a:xfrm>
          <a:prstGeom prst="rect">
            <a:avLst/>
          </a:prstGeom>
          <a:noFill/>
        </p:spPr>
        <p:txBody>
          <a:bodyPr wrap="square" rtlCol="0">
            <a:spAutoFit/>
          </a:bodyPr>
          <a:lstStyle/>
          <a:p>
            <a:r>
              <a:rPr lang="en-US" sz="3600" dirty="0">
                <a:solidFill>
                  <a:schemeClr val="accent6"/>
                </a:solidFill>
              </a:rPr>
              <a:t>We do the same tests for the standardized coefficients as well (just with standardized variables)</a:t>
            </a:r>
          </a:p>
        </p:txBody>
      </p:sp>
      <mc:AlternateContent xmlns:mc="http://schemas.openxmlformats.org/markup-compatibility/2006" xmlns:a14="http://schemas.microsoft.com/office/drawing/2010/main">
        <mc:Choice Requires="a14">
          <p:graphicFrame>
            <p:nvGraphicFramePr>
              <p:cNvPr id="5" name="Table 4">
                <a:extLst>
                  <a:ext uri="{FF2B5EF4-FFF2-40B4-BE49-F238E27FC236}">
                    <a16:creationId xmlns:a16="http://schemas.microsoft.com/office/drawing/2014/main" id="{74A5B886-0C72-6C41-A388-7887D786312D}"/>
                  </a:ext>
                </a:extLst>
              </p:cNvPr>
              <p:cNvGraphicFramePr>
                <a:graphicFrameLocks noGrp="1"/>
              </p:cNvGraphicFramePr>
              <p:nvPr>
                <p:extLst>
                  <p:ext uri="{D42A27DB-BD31-4B8C-83A1-F6EECF244321}">
                    <p14:modId xmlns:p14="http://schemas.microsoft.com/office/powerpoint/2010/main" val="4152027669"/>
                  </p:ext>
                </p:extLst>
              </p:nvPr>
            </p:nvGraphicFramePr>
            <p:xfrm>
              <a:off x="838200" y="3604698"/>
              <a:ext cx="10253132" cy="2743200"/>
            </p:xfrm>
            <a:graphic>
              <a:graphicData uri="http://schemas.openxmlformats.org/drawingml/2006/table">
                <a:tbl>
                  <a:tblPr firstRow="1" bandRow="1">
                    <a:tableStyleId>{5C22544A-7EE6-4342-B048-85BDC9FD1C3A}</a:tableStyleId>
                  </a:tblPr>
                  <a:tblGrid>
                    <a:gridCol w="2653145">
                      <a:extLst>
                        <a:ext uri="{9D8B030D-6E8A-4147-A177-3AD203B41FA5}">
                          <a16:colId xmlns:a16="http://schemas.microsoft.com/office/drawing/2014/main" val="3029464517"/>
                        </a:ext>
                      </a:extLst>
                    </a:gridCol>
                    <a:gridCol w="1828800">
                      <a:extLst>
                        <a:ext uri="{9D8B030D-6E8A-4147-A177-3AD203B41FA5}">
                          <a16:colId xmlns:a16="http://schemas.microsoft.com/office/drawing/2014/main" val="1709584965"/>
                        </a:ext>
                      </a:extLst>
                    </a:gridCol>
                    <a:gridCol w="2150919">
                      <a:extLst>
                        <a:ext uri="{9D8B030D-6E8A-4147-A177-3AD203B41FA5}">
                          <a16:colId xmlns:a16="http://schemas.microsoft.com/office/drawing/2014/main" val="3309869507"/>
                        </a:ext>
                      </a:extLst>
                    </a:gridCol>
                    <a:gridCol w="3620268">
                      <a:extLst>
                        <a:ext uri="{9D8B030D-6E8A-4147-A177-3AD203B41FA5}">
                          <a16:colId xmlns:a16="http://schemas.microsoft.com/office/drawing/2014/main" val="2876738297"/>
                        </a:ext>
                      </a:extLst>
                    </a:gridCol>
                  </a:tblGrid>
                  <a:tr h="370840">
                    <a:tc>
                      <a:txBody>
                        <a:bodyPr/>
                        <a:lstStyle/>
                        <a:p>
                          <a:r>
                            <a:rPr lang="en-US" sz="2400" dirty="0"/>
                            <a:t>Statistic of Interest</a:t>
                          </a:r>
                        </a:p>
                      </a:txBody>
                      <a:tcPr anchor="ctr"/>
                    </a:tc>
                    <a:tc>
                      <a:txBody>
                        <a:bodyPr/>
                        <a:lstStyle/>
                        <a:p>
                          <a:r>
                            <a:rPr lang="en-US" sz="2400" dirty="0"/>
                            <a:t>Test Statistic</a:t>
                          </a:r>
                        </a:p>
                      </a:txBody>
                      <a:tcPr anchor="ctr"/>
                    </a:tc>
                    <a:tc>
                      <a:txBody>
                        <a:bodyPr/>
                        <a:lstStyle/>
                        <a:p>
                          <a:r>
                            <a:rPr lang="en-US" sz="2400" dirty="0"/>
                            <a:t>Significance</a:t>
                          </a:r>
                        </a:p>
                      </a:txBody>
                      <a:tcPr anchor="ctr"/>
                    </a:tc>
                    <a:tc>
                      <a:txBody>
                        <a:bodyPr/>
                        <a:lstStyle/>
                        <a:p>
                          <a:r>
                            <a:rPr lang="en-US" sz="2400" dirty="0">
                              <a:solidFill>
                                <a:schemeClr val="accent6"/>
                              </a:solidFill>
                            </a:rPr>
                            <a:t>Example</a:t>
                          </a:r>
                        </a:p>
                      </a:txBody>
                      <a:tcPr anchor="ctr"/>
                    </a:tc>
                    <a:extLst>
                      <a:ext uri="{0D108BD9-81ED-4DB2-BD59-A6C34878D82A}">
                        <a16:rowId xmlns:a16="http://schemas.microsoft.com/office/drawing/2014/main" val="988010900"/>
                      </a:ext>
                    </a:extLst>
                  </a:tr>
                  <a:tr h="370840">
                    <a:tc>
                      <a:txBody>
                        <a:bodyPr/>
                        <a:lstStyle/>
                        <a:p>
                          <a:r>
                            <a:rPr lang="en-US" sz="2400" i="1" dirty="0">
                              <a:solidFill>
                                <a:schemeClr val="bg1">
                                  <a:lumMod val="90000"/>
                                </a:schemeClr>
                              </a:solidFill>
                            </a:rPr>
                            <a:t>b</a:t>
                          </a:r>
                          <a:r>
                            <a:rPr lang="en-US" sz="2400" i="1" baseline="-25000" dirty="0" err="1">
                              <a:solidFill>
                                <a:schemeClr val="bg1">
                                  <a:lumMod val="90000"/>
                                </a:schemeClr>
                              </a:solidFill>
                            </a:rPr>
                            <a:t>j</a:t>
                          </a:r>
                          <a:r>
                            <a:rPr lang="en-US" sz="2400" dirty="0">
                              <a:solidFill>
                                <a:schemeClr val="bg1">
                                  <a:lumMod val="90000"/>
                                </a:schemeClr>
                              </a:solidFill>
                            </a:rPr>
                            <a:t> or </a:t>
                          </a:r>
                          <a14:m>
                            <m:oMath xmlns:m="http://schemas.openxmlformats.org/officeDocument/2006/math">
                              <m:sSub>
                                <m:sSubPr>
                                  <m:ctrlPr>
                                    <a:rPr lang="en-US" sz="2400" b="0" i="1" smtClean="0">
                                      <a:solidFill>
                                        <a:schemeClr val="bg1">
                                          <a:lumMod val="90000"/>
                                        </a:schemeClr>
                                      </a:solidFill>
                                      <a:latin typeface="Cambria Math" panose="02040503050406030204" pitchFamily="18" charset="0"/>
                                    </a:rPr>
                                  </m:ctrlPr>
                                </m:sSubPr>
                                <m:e>
                                  <m:r>
                                    <a:rPr lang="en-US" sz="2400" b="0" i="1" smtClean="0">
                                      <a:solidFill>
                                        <a:schemeClr val="bg1">
                                          <a:lumMod val="90000"/>
                                        </a:schemeClr>
                                      </a:solidFill>
                                      <a:latin typeface="Cambria Math" panose="02040503050406030204" pitchFamily="18" charset="0"/>
                                    </a:rPr>
                                    <m:t>𝛽</m:t>
                                  </m:r>
                                </m:e>
                                <m:sub>
                                  <m:r>
                                    <a:rPr lang="en-US" sz="2400" b="0" i="1" smtClean="0">
                                      <a:solidFill>
                                        <a:schemeClr val="bg1">
                                          <a:lumMod val="90000"/>
                                        </a:schemeClr>
                                      </a:solidFill>
                                      <a:latin typeface="Cambria Math" panose="02040503050406030204" pitchFamily="18" charset="0"/>
                                    </a:rPr>
                                    <m:t>𝑗</m:t>
                                  </m:r>
                                </m:sub>
                              </m:sSub>
                            </m:oMath>
                          </a14:m>
                          <a:endParaRPr lang="en-US" sz="2400" b="0" dirty="0">
                            <a:solidFill>
                              <a:schemeClr val="bg1">
                                <a:lumMod val="90000"/>
                              </a:schemeClr>
                            </a:solidFill>
                          </a:endParaRPr>
                        </a:p>
                      </a:txBody>
                      <a:tcPr anchor="ctr"/>
                    </a:tc>
                    <a:tc>
                      <a:txBody>
                        <a:bodyPr/>
                        <a:lstStyle/>
                        <a:p>
                          <a:r>
                            <a:rPr lang="en-US" sz="2400" dirty="0">
                              <a:solidFill>
                                <a:schemeClr val="bg1">
                                  <a:lumMod val="90000"/>
                                </a:schemeClr>
                              </a:solidFill>
                            </a:rPr>
                            <a:t>T-statistic</a:t>
                          </a:r>
                        </a:p>
                      </a:txBody>
                      <a:tcPr anchor="ctr"/>
                    </a:tc>
                    <a:tc>
                      <a:txBody>
                        <a:bodyPr/>
                        <a:lstStyle/>
                        <a:p>
                          <a:r>
                            <a:rPr lang="en-US" sz="2400" dirty="0">
                              <a:solidFill>
                                <a:schemeClr val="bg1">
                                  <a:lumMod val="90000"/>
                                </a:schemeClr>
                              </a:solidFill>
                            </a:rPr>
                            <a:t>P &lt; .05 suggests there is a relationship among this predictor and the outcome</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accent6"/>
                              </a:solidFill>
                            </a:rPr>
                            <a:t>Controlling for the covariates, for a one SD increase in word count, there is an associated decrease of </a:t>
                          </a:r>
                          <a:r>
                            <a:rPr lang="en-US" sz="2400" i="1" dirty="0">
                              <a:solidFill>
                                <a:schemeClr val="accent6"/>
                              </a:solidFill>
                            </a:rPr>
                            <a:t>0.68</a:t>
                          </a:r>
                          <a:r>
                            <a:rPr lang="en-US" sz="2400" baseline="0" dirty="0">
                              <a:solidFill>
                                <a:schemeClr val="accent6"/>
                              </a:solidFill>
                            </a:rPr>
                            <a:t> SDs in the outcome (p &lt; 0.001).</a:t>
                          </a:r>
                          <a:endParaRPr lang="en-US" sz="2400" dirty="0">
                            <a:solidFill>
                              <a:schemeClr val="accent6"/>
                            </a:solidFill>
                          </a:endParaRPr>
                        </a:p>
                      </a:txBody>
                      <a:tcPr anchor="ctr"/>
                    </a:tc>
                    <a:extLst>
                      <a:ext uri="{0D108BD9-81ED-4DB2-BD59-A6C34878D82A}">
                        <a16:rowId xmlns:a16="http://schemas.microsoft.com/office/drawing/2014/main" val="3419343985"/>
                      </a:ext>
                    </a:extLst>
                  </a:tr>
                </a:tbl>
              </a:graphicData>
            </a:graphic>
          </p:graphicFrame>
        </mc:Choice>
        <mc:Fallback xmlns="">
          <p:graphicFrame>
            <p:nvGraphicFramePr>
              <p:cNvPr id="5" name="Table 4">
                <a:extLst>
                  <a:ext uri="{FF2B5EF4-FFF2-40B4-BE49-F238E27FC236}">
                    <a16:creationId xmlns:a16="http://schemas.microsoft.com/office/drawing/2014/main" id="{74A5B886-0C72-6C41-A388-7887D786312D}"/>
                  </a:ext>
                </a:extLst>
              </p:cNvPr>
              <p:cNvGraphicFramePr>
                <a:graphicFrameLocks noGrp="1"/>
              </p:cNvGraphicFramePr>
              <p:nvPr>
                <p:extLst>
                  <p:ext uri="{D42A27DB-BD31-4B8C-83A1-F6EECF244321}">
                    <p14:modId xmlns:p14="http://schemas.microsoft.com/office/powerpoint/2010/main" val="4152027669"/>
                  </p:ext>
                </p:extLst>
              </p:nvPr>
            </p:nvGraphicFramePr>
            <p:xfrm>
              <a:off x="838200" y="3604698"/>
              <a:ext cx="10253132" cy="2743200"/>
            </p:xfrm>
            <a:graphic>
              <a:graphicData uri="http://schemas.openxmlformats.org/drawingml/2006/table">
                <a:tbl>
                  <a:tblPr firstRow="1" bandRow="1">
                    <a:tableStyleId>{5C22544A-7EE6-4342-B048-85BDC9FD1C3A}</a:tableStyleId>
                  </a:tblPr>
                  <a:tblGrid>
                    <a:gridCol w="2653145">
                      <a:extLst>
                        <a:ext uri="{9D8B030D-6E8A-4147-A177-3AD203B41FA5}">
                          <a16:colId xmlns:a16="http://schemas.microsoft.com/office/drawing/2014/main" val="3029464517"/>
                        </a:ext>
                      </a:extLst>
                    </a:gridCol>
                    <a:gridCol w="1828800">
                      <a:extLst>
                        <a:ext uri="{9D8B030D-6E8A-4147-A177-3AD203B41FA5}">
                          <a16:colId xmlns:a16="http://schemas.microsoft.com/office/drawing/2014/main" val="1709584965"/>
                        </a:ext>
                      </a:extLst>
                    </a:gridCol>
                    <a:gridCol w="2150919">
                      <a:extLst>
                        <a:ext uri="{9D8B030D-6E8A-4147-A177-3AD203B41FA5}">
                          <a16:colId xmlns:a16="http://schemas.microsoft.com/office/drawing/2014/main" val="3309869507"/>
                        </a:ext>
                      </a:extLst>
                    </a:gridCol>
                    <a:gridCol w="3620268">
                      <a:extLst>
                        <a:ext uri="{9D8B030D-6E8A-4147-A177-3AD203B41FA5}">
                          <a16:colId xmlns:a16="http://schemas.microsoft.com/office/drawing/2014/main" val="2876738297"/>
                        </a:ext>
                      </a:extLst>
                    </a:gridCol>
                  </a:tblGrid>
                  <a:tr h="457200">
                    <a:tc>
                      <a:txBody>
                        <a:bodyPr/>
                        <a:lstStyle/>
                        <a:p>
                          <a:r>
                            <a:rPr lang="en-US" sz="2400" dirty="0"/>
                            <a:t>Statistic of Interest</a:t>
                          </a:r>
                        </a:p>
                      </a:txBody>
                      <a:tcPr anchor="ctr"/>
                    </a:tc>
                    <a:tc>
                      <a:txBody>
                        <a:bodyPr/>
                        <a:lstStyle/>
                        <a:p>
                          <a:r>
                            <a:rPr lang="en-US" sz="2400" dirty="0"/>
                            <a:t>Test Statistic</a:t>
                          </a:r>
                        </a:p>
                      </a:txBody>
                      <a:tcPr anchor="ctr"/>
                    </a:tc>
                    <a:tc>
                      <a:txBody>
                        <a:bodyPr/>
                        <a:lstStyle/>
                        <a:p>
                          <a:r>
                            <a:rPr lang="en-US" sz="2400" dirty="0"/>
                            <a:t>Significance</a:t>
                          </a:r>
                        </a:p>
                      </a:txBody>
                      <a:tcPr anchor="ctr"/>
                    </a:tc>
                    <a:tc>
                      <a:txBody>
                        <a:bodyPr/>
                        <a:lstStyle/>
                        <a:p>
                          <a:r>
                            <a:rPr lang="en-US" sz="2400" dirty="0">
                              <a:solidFill>
                                <a:schemeClr val="accent6"/>
                              </a:solidFill>
                            </a:rPr>
                            <a:t>Example</a:t>
                          </a:r>
                        </a:p>
                      </a:txBody>
                      <a:tcPr anchor="ctr"/>
                    </a:tc>
                    <a:extLst>
                      <a:ext uri="{0D108BD9-81ED-4DB2-BD59-A6C34878D82A}">
                        <a16:rowId xmlns:a16="http://schemas.microsoft.com/office/drawing/2014/main" val="988010900"/>
                      </a:ext>
                    </a:extLst>
                  </a:tr>
                  <a:tr h="2286000">
                    <a:tc>
                      <a:txBody>
                        <a:bodyPr/>
                        <a:lstStyle/>
                        <a:p>
                          <a:endParaRPr lang="en-US"/>
                        </a:p>
                      </a:txBody>
                      <a:tcPr anchor="ctr">
                        <a:blipFill>
                          <a:blip r:embed="rId3"/>
                          <a:stretch>
                            <a:fillRect l="-229" t="-22074" r="-286927" b="-5851"/>
                          </a:stretch>
                        </a:blipFill>
                      </a:tcPr>
                    </a:tc>
                    <a:tc>
                      <a:txBody>
                        <a:bodyPr/>
                        <a:lstStyle/>
                        <a:p>
                          <a:r>
                            <a:rPr lang="en-US" sz="2400" dirty="0">
                              <a:solidFill>
                                <a:schemeClr val="bg1">
                                  <a:lumMod val="90000"/>
                                </a:schemeClr>
                              </a:solidFill>
                            </a:rPr>
                            <a:t>T-statistic</a:t>
                          </a:r>
                        </a:p>
                      </a:txBody>
                      <a:tcPr anchor="ctr"/>
                    </a:tc>
                    <a:tc>
                      <a:txBody>
                        <a:bodyPr/>
                        <a:lstStyle/>
                        <a:p>
                          <a:r>
                            <a:rPr lang="en-US" sz="2400" dirty="0">
                              <a:solidFill>
                                <a:schemeClr val="bg1">
                                  <a:lumMod val="90000"/>
                                </a:schemeClr>
                              </a:solidFill>
                            </a:rPr>
                            <a:t>P &lt; .05 suggests there is a relationship among this predictor and the outcome</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accent6"/>
                              </a:solidFill>
                            </a:rPr>
                            <a:t>Controlling for the covariates, for a one SD increase in word count, there is an associated decrease of </a:t>
                          </a:r>
                          <a:r>
                            <a:rPr lang="en-US" sz="2400" i="1" dirty="0">
                              <a:solidFill>
                                <a:schemeClr val="accent6"/>
                              </a:solidFill>
                            </a:rPr>
                            <a:t>0.68</a:t>
                          </a:r>
                          <a:r>
                            <a:rPr lang="en-US" sz="2400" baseline="0" dirty="0">
                              <a:solidFill>
                                <a:schemeClr val="accent6"/>
                              </a:solidFill>
                            </a:rPr>
                            <a:t> SDs in the outcome (p &lt; 0.001).</a:t>
                          </a:r>
                          <a:endParaRPr lang="en-US" sz="2400" dirty="0">
                            <a:solidFill>
                              <a:schemeClr val="accent6"/>
                            </a:solidFill>
                          </a:endParaRPr>
                        </a:p>
                      </a:txBody>
                      <a:tcPr anchor="ctr"/>
                    </a:tc>
                    <a:extLst>
                      <a:ext uri="{0D108BD9-81ED-4DB2-BD59-A6C34878D82A}">
                        <a16:rowId xmlns:a16="http://schemas.microsoft.com/office/drawing/2014/main" val="3419343985"/>
                      </a:ext>
                    </a:extLst>
                  </a:tr>
                </a:tbl>
              </a:graphicData>
            </a:graphic>
          </p:graphicFrame>
        </mc:Fallback>
      </mc:AlternateContent>
    </p:spTree>
    <p:extLst>
      <p:ext uri="{BB962C8B-B14F-4D97-AF65-F5344CB8AC3E}">
        <p14:creationId xmlns:p14="http://schemas.microsoft.com/office/powerpoint/2010/main" val="33805526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4C5EF-04C6-9843-A223-3160AD473D72}"/>
              </a:ext>
            </a:extLst>
          </p:cNvPr>
          <p:cNvSpPr>
            <a:spLocks noGrp="1"/>
          </p:cNvSpPr>
          <p:nvPr>
            <p:ph type="title"/>
          </p:nvPr>
        </p:nvSpPr>
        <p:spPr/>
        <p:txBody>
          <a:bodyPr>
            <a:noAutofit/>
          </a:bodyPr>
          <a:lstStyle/>
          <a:p>
            <a:r>
              <a:rPr lang="en-US" b="1" dirty="0">
                <a:solidFill>
                  <a:schemeClr val="accent1"/>
                </a:solidFill>
                <a:latin typeface="Georgia" panose="02040502050405020303" pitchFamily="18" charset="0"/>
              </a:rPr>
              <a:t>Inference: Regression Coefficients</a:t>
            </a:r>
            <a:endParaRPr lang="en-US" b="1" dirty="0">
              <a:latin typeface="Georgia" panose="02040502050405020303" pitchFamily="18" charset="0"/>
            </a:endParaRPr>
          </a:p>
        </p:txBody>
      </p:sp>
      <p:sp>
        <p:nvSpPr>
          <p:cNvPr id="4" name="TextBox 3">
            <a:extLst>
              <a:ext uri="{FF2B5EF4-FFF2-40B4-BE49-F238E27FC236}">
                <a16:creationId xmlns:a16="http://schemas.microsoft.com/office/drawing/2014/main" id="{6977F14D-9EDE-F14C-95B9-016FFBE34C8D}"/>
              </a:ext>
            </a:extLst>
          </p:cNvPr>
          <p:cNvSpPr txBox="1"/>
          <p:nvPr/>
        </p:nvSpPr>
        <p:spPr>
          <a:xfrm>
            <a:off x="838199" y="1911927"/>
            <a:ext cx="10253133" cy="2862322"/>
          </a:xfrm>
          <a:prstGeom prst="rect">
            <a:avLst/>
          </a:prstGeom>
          <a:noFill/>
        </p:spPr>
        <p:txBody>
          <a:bodyPr wrap="square" rtlCol="0">
            <a:spAutoFit/>
          </a:bodyPr>
          <a:lstStyle/>
          <a:p>
            <a:r>
              <a:rPr lang="en-US" sz="4400" b="1" dirty="0"/>
              <a:t>Important Pieces of the Coefficients</a:t>
            </a:r>
          </a:p>
          <a:p>
            <a:pPr marL="457200" indent="-457200">
              <a:buFont typeface="Arial" panose="020B0604020202020204" pitchFamily="34" charset="0"/>
              <a:buChar char="•"/>
            </a:pPr>
            <a:r>
              <a:rPr lang="en-US" sz="3600" i="1" dirty="0">
                <a:solidFill>
                  <a:schemeClr val="accent6"/>
                </a:solidFill>
              </a:rPr>
              <a:t>The Estimate</a:t>
            </a:r>
          </a:p>
          <a:p>
            <a:pPr marL="457200" indent="-457200">
              <a:buFont typeface="Arial" panose="020B0604020202020204" pitchFamily="34" charset="0"/>
              <a:buChar char="•"/>
            </a:pPr>
            <a:r>
              <a:rPr lang="en-US" sz="3600" i="1" dirty="0">
                <a:solidFill>
                  <a:schemeClr val="accent5"/>
                </a:solidFill>
              </a:rPr>
              <a:t>The Standard Error of the Estimate</a:t>
            </a:r>
          </a:p>
          <a:p>
            <a:pPr marL="914400" lvl="1" indent="-457200">
              <a:buFont typeface="Arial" panose="020B0604020202020204" pitchFamily="34" charset="0"/>
              <a:buChar char="•"/>
            </a:pPr>
            <a:r>
              <a:rPr lang="en-US" sz="3200" i="1" dirty="0">
                <a:solidFill>
                  <a:schemeClr val="accent5">
                    <a:lumMod val="75000"/>
                  </a:schemeClr>
                </a:solidFill>
              </a:rPr>
              <a:t>Testing the null hypothesis</a:t>
            </a:r>
          </a:p>
          <a:p>
            <a:pPr marL="914400" lvl="1" indent="-457200">
              <a:buFont typeface="Arial" panose="020B0604020202020204" pitchFamily="34" charset="0"/>
              <a:buChar char="•"/>
            </a:pPr>
            <a:r>
              <a:rPr lang="en-US" sz="3200" i="1" dirty="0">
                <a:solidFill>
                  <a:schemeClr val="accent5">
                    <a:lumMod val="75000"/>
                  </a:schemeClr>
                </a:solidFill>
              </a:rPr>
              <a:t>Confidence Intervals</a:t>
            </a:r>
          </a:p>
        </p:txBody>
      </p:sp>
    </p:spTree>
    <p:extLst>
      <p:ext uri="{BB962C8B-B14F-4D97-AF65-F5344CB8AC3E}">
        <p14:creationId xmlns:p14="http://schemas.microsoft.com/office/powerpoint/2010/main" val="33130601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4C5EF-04C6-9843-A223-3160AD473D72}"/>
              </a:ext>
            </a:extLst>
          </p:cNvPr>
          <p:cNvSpPr>
            <a:spLocks noGrp="1"/>
          </p:cNvSpPr>
          <p:nvPr>
            <p:ph type="title"/>
          </p:nvPr>
        </p:nvSpPr>
        <p:spPr/>
        <p:txBody>
          <a:bodyPr>
            <a:noAutofit/>
          </a:bodyPr>
          <a:lstStyle/>
          <a:p>
            <a:r>
              <a:rPr lang="en-US" b="1" dirty="0">
                <a:solidFill>
                  <a:schemeClr val="accent1"/>
                </a:solidFill>
                <a:latin typeface="Georgia" panose="02040502050405020303" pitchFamily="18" charset="0"/>
              </a:rPr>
              <a:t>Inference: Regression Coefficients</a:t>
            </a:r>
            <a:endParaRPr lang="en-US" b="1" dirty="0">
              <a:latin typeface="Georgia" panose="02040502050405020303" pitchFamily="18" charset="0"/>
            </a:endParaRPr>
          </a:p>
        </p:txBody>
      </p:sp>
      <p:sp>
        <p:nvSpPr>
          <p:cNvPr id="3" name="TextBox 2">
            <a:extLst>
              <a:ext uri="{FF2B5EF4-FFF2-40B4-BE49-F238E27FC236}">
                <a16:creationId xmlns:a16="http://schemas.microsoft.com/office/drawing/2014/main" id="{972E3B59-FC49-DD4D-9E47-B1436E93DD1C}"/>
              </a:ext>
            </a:extLst>
          </p:cNvPr>
          <p:cNvSpPr txBox="1"/>
          <p:nvPr/>
        </p:nvSpPr>
        <p:spPr>
          <a:xfrm>
            <a:off x="838200" y="1843088"/>
            <a:ext cx="2879314" cy="707886"/>
          </a:xfrm>
          <a:prstGeom prst="rect">
            <a:avLst/>
          </a:prstGeom>
          <a:noFill/>
        </p:spPr>
        <p:txBody>
          <a:bodyPr wrap="none" rtlCol="0">
            <a:spAutoFit/>
          </a:bodyPr>
          <a:lstStyle/>
          <a:p>
            <a:r>
              <a:rPr lang="en-US" sz="4000" dirty="0"/>
              <a:t>The Estimate</a:t>
            </a:r>
          </a:p>
        </p:txBody>
      </p:sp>
      <p:sp>
        <p:nvSpPr>
          <p:cNvPr id="7" name="TextBox 6">
            <a:extLst>
              <a:ext uri="{FF2B5EF4-FFF2-40B4-BE49-F238E27FC236}">
                <a16:creationId xmlns:a16="http://schemas.microsoft.com/office/drawing/2014/main" id="{7DC9516A-9B29-AE4C-B619-F3DB947209BB}"/>
              </a:ext>
            </a:extLst>
          </p:cNvPr>
          <p:cNvSpPr txBox="1"/>
          <p:nvPr/>
        </p:nvSpPr>
        <p:spPr>
          <a:xfrm>
            <a:off x="1884218" y="2673927"/>
            <a:ext cx="1447832" cy="646331"/>
          </a:xfrm>
          <a:prstGeom prst="rect">
            <a:avLst/>
          </a:prstGeom>
          <a:noFill/>
        </p:spPr>
        <p:txBody>
          <a:bodyPr wrap="none" rtlCol="0">
            <a:spAutoFit/>
          </a:bodyPr>
          <a:lstStyle/>
          <a:p>
            <a:r>
              <a:rPr lang="en-US" sz="3600" dirty="0">
                <a:solidFill>
                  <a:schemeClr val="accent3"/>
                </a:solidFill>
              </a:rPr>
              <a:t>Simple</a:t>
            </a:r>
          </a:p>
        </p:txBody>
      </p:sp>
      <p:sp>
        <p:nvSpPr>
          <p:cNvPr id="8" name="TextBox 7">
            <a:extLst>
              <a:ext uri="{FF2B5EF4-FFF2-40B4-BE49-F238E27FC236}">
                <a16:creationId xmlns:a16="http://schemas.microsoft.com/office/drawing/2014/main" id="{77B01D64-16CD-9E43-A8BE-334FE477FC07}"/>
              </a:ext>
            </a:extLst>
          </p:cNvPr>
          <p:cNvSpPr txBox="1"/>
          <p:nvPr/>
        </p:nvSpPr>
        <p:spPr>
          <a:xfrm>
            <a:off x="1884218" y="4433580"/>
            <a:ext cx="1763624" cy="646331"/>
          </a:xfrm>
          <a:prstGeom prst="rect">
            <a:avLst/>
          </a:prstGeom>
          <a:noFill/>
        </p:spPr>
        <p:txBody>
          <a:bodyPr wrap="none" rtlCol="0">
            <a:spAutoFit/>
          </a:bodyPr>
          <a:lstStyle/>
          <a:p>
            <a:r>
              <a:rPr lang="en-US" sz="3600" dirty="0">
                <a:solidFill>
                  <a:schemeClr val="accent1"/>
                </a:solidFill>
              </a:rPr>
              <a:t>Multiple</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F2157FC0-0384-3745-BF67-66526DB051C4}"/>
                  </a:ext>
                </a:extLst>
              </p:cNvPr>
              <p:cNvSpPr txBox="1"/>
              <p:nvPr/>
            </p:nvSpPr>
            <p:spPr>
              <a:xfrm>
                <a:off x="2309046" y="5202864"/>
                <a:ext cx="4350293" cy="6086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3600" b="0" i="0" smtClean="0">
                          <a:solidFill>
                            <a:schemeClr val="accent1"/>
                          </a:solidFill>
                          <a:latin typeface="Cambria Math" panose="02040503050406030204" pitchFamily="18" charset="0"/>
                        </a:rPr>
                        <m:t>all</m:t>
                      </m:r>
                      <m:r>
                        <a:rPr lang="en-US" sz="3600" b="0" i="1" smtClean="0">
                          <a:solidFill>
                            <a:schemeClr val="accent1"/>
                          </a:solidFill>
                          <a:latin typeface="Cambria Math" panose="02040503050406030204" pitchFamily="18" charset="0"/>
                        </a:rPr>
                        <m:t> </m:t>
                      </m:r>
                      <m:sSub>
                        <m:sSubPr>
                          <m:ctrlPr>
                            <a:rPr lang="en-US" sz="3600" b="0" i="1" smtClean="0">
                              <a:solidFill>
                                <a:schemeClr val="accent1"/>
                              </a:solidFill>
                              <a:latin typeface="Cambria Math" panose="02040503050406030204" pitchFamily="18" charset="0"/>
                            </a:rPr>
                          </m:ctrlPr>
                        </m:sSubPr>
                        <m:e>
                          <m:r>
                            <a:rPr lang="en-US" sz="3600" b="0" i="1" smtClean="0">
                              <a:solidFill>
                                <a:schemeClr val="accent1"/>
                              </a:solidFill>
                              <a:latin typeface="Cambria Math" panose="02040503050406030204" pitchFamily="18" charset="0"/>
                            </a:rPr>
                            <m:t>𝑏</m:t>
                          </m:r>
                        </m:e>
                        <m:sub>
                          <m:r>
                            <a:rPr lang="en-US" sz="3600" b="0" i="1" smtClean="0">
                              <a:solidFill>
                                <a:schemeClr val="accent1"/>
                              </a:solidFill>
                              <a:latin typeface="Cambria Math" panose="02040503050406030204" pitchFamily="18" charset="0"/>
                            </a:rPr>
                            <m:t>𝑗</m:t>
                          </m:r>
                        </m:sub>
                      </m:sSub>
                      <m:r>
                        <a:rPr lang="en-US" sz="3600" b="0" i="1" smtClean="0">
                          <a:solidFill>
                            <a:schemeClr val="accent1"/>
                          </a:solidFill>
                          <a:latin typeface="Cambria Math" panose="02040503050406030204" pitchFamily="18" charset="0"/>
                        </a:rPr>
                        <m:t>𝑠</m:t>
                      </m:r>
                      <m:r>
                        <a:rPr lang="en-US" sz="3600" b="0" i="1" smtClean="0">
                          <a:solidFill>
                            <a:schemeClr val="accent1"/>
                          </a:solidFill>
                          <a:latin typeface="Cambria Math" panose="02040503050406030204" pitchFamily="18" charset="0"/>
                        </a:rPr>
                        <m:t>=</m:t>
                      </m:r>
                      <m:sSup>
                        <m:sSupPr>
                          <m:ctrlPr>
                            <a:rPr lang="en-US" sz="3600" b="0" i="1" smtClean="0">
                              <a:solidFill>
                                <a:schemeClr val="accent1"/>
                              </a:solidFill>
                              <a:latin typeface="Cambria Math" panose="02040503050406030204" pitchFamily="18" charset="0"/>
                            </a:rPr>
                          </m:ctrlPr>
                        </m:sSupPr>
                        <m:e>
                          <m:d>
                            <m:dPr>
                              <m:ctrlPr>
                                <a:rPr lang="en-US" sz="3600" b="0" i="1" smtClean="0">
                                  <a:solidFill>
                                    <a:schemeClr val="accent1"/>
                                  </a:solidFill>
                                  <a:latin typeface="Cambria Math" panose="02040503050406030204" pitchFamily="18" charset="0"/>
                                </a:rPr>
                              </m:ctrlPr>
                            </m:dPr>
                            <m:e>
                              <m:sSup>
                                <m:sSupPr>
                                  <m:ctrlPr>
                                    <a:rPr lang="en-US" sz="3600" b="0" i="1" smtClean="0">
                                      <a:solidFill>
                                        <a:schemeClr val="accent1"/>
                                      </a:solidFill>
                                      <a:latin typeface="Cambria Math" panose="02040503050406030204" pitchFamily="18" charset="0"/>
                                    </a:rPr>
                                  </m:ctrlPr>
                                </m:sSupPr>
                                <m:e>
                                  <m:r>
                                    <a:rPr lang="en-US" sz="3600" b="0" i="1" smtClean="0">
                                      <a:solidFill>
                                        <a:schemeClr val="accent1"/>
                                      </a:solidFill>
                                      <a:latin typeface="Cambria Math" panose="02040503050406030204" pitchFamily="18" charset="0"/>
                                    </a:rPr>
                                    <m:t>𝑋</m:t>
                                  </m:r>
                                </m:e>
                                <m:sup>
                                  <m:r>
                                    <a:rPr lang="en-US" sz="3600" b="0" i="1" smtClean="0">
                                      <a:solidFill>
                                        <a:schemeClr val="accent1"/>
                                      </a:solidFill>
                                      <a:latin typeface="Cambria Math" panose="02040503050406030204" pitchFamily="18" charset="0"/>
                                    </a:rPr>
                                    <m:t>′</m:t>
                                  </m:r>
                                </m:sup>
                              </m:sSup>
                              <m:r>
                                <a:rPr lang="en-US" sz="3600" b="0" i="1" smtClean="0">
                                  <a:solidFill>
                                    <a:schemeClr val="accent1"/>
                                  </a:solidFill>
                                  <a:latin typeface="Cambria Math" panose="02040503050406030204" pitchFamily="18" charset="0"/>
                                </a:rPr>
                                <m:t>𝑋</m:t>
                              </m:r>
                            </m:e>
                          </m:d>
                        </m:e>
                        <m:sup>
                          <m:r>
                            <a:rPr lang="en-US" sz="3600" b="0" i="1" smtClean="0">
                              <a:solidFill>
                                <a:schemeClr val="accent1"/>
                              </a:solidFill>
                              <a:latin typeface="Cambria Math" panose="02040503050406030204" pitchFamily="18" charset="0"/>
                            </a:rPr>
                            <m:t>−1</m:t>
                          </m:r>
                        </m:sup>
                      </m:sSup>
                      <m:r>
                        <a:rPr lang="en-US" sz="3600" b="0" i="1" smtClean="0">
                          <a:solidFill>
                            <a:schemeClr val="accent1"/>
                          </a:solidFill>
                          <a:latin typeface="Cambria Math" panose="02040503050406030204" pitchFamily="18" charset="0"/>
                        </a:rPr>
                        <m:t> </m:t>
                      </m:r>
                      <m:sSup>
                        <m:sSupPr>
                          <m:ctrlPr>
                            <a:rPr lang="en-US" sz="3600" b="0" i="1" smtClean="0">
                              <a:solidFill>
                                <a:schemeClr val="accent1"/>
                              </a:solidFill>
                              <a:latin typeface="Cambria Math" panose="02040503050406030204" pitchFamily="18" charset="0"/>
                            </a:rPr>
                          </m:ctrlPr>
                        </m:sSupPr>
                        <m:e>
                          <m:r>
                            <a:rPr lang="en-US" sz="3600" b="0" i="1" smtClean="0">
                              <a:solidFill>
                                <a:schemeClr val="accent1"/>
                              </a:solidFill>
                              <a:latin typeface="Cambria Math" panose="02040503050406030204" pitchFamily="18" charset="0"/>
                            </a:rPr>
                            <m:t>𝑋</m:t>
                          </m:r>
                        </m:e>
                        <m:sup>
                          <m:r>
                            <a:rPr lang="en-US" sz="3600" b="0" i="1" smtClean="0">
                              <a:solidFill>
                                <a:schemeClr val="accent1"/>
                              </a:solidFill>
                              <a:latin typeface="Cambria Math" panose="02040503050406030204" pitchFamily="18" charset="0"/>
                            </a:rPr>
                            <m:t>′</m:t>
                          </m:r>
                        </m:sup>
                      </m:sSup>
                      <m:r>
                        <a:rPr lang="en-US" sz="3600" b="0" i="1" smtClean="0">
                          <a:solidFill>
                            <a:schemeClr val="accent1"/>
                          </a:solidFill>
                          <a:latin typeface="Cambria Math" panose="02040503050406030204" pitchFamily="18" charset="0"/>
                        </a:rPr>
                        <m:t>𝑌</m:t>
                      </m:r>
                    </m:oMath>
                  </m:oMathPara>
                </a14:m>
                <a:endParaRPr lang="en-US" sz="3600" dirty="0">
                  <a:solidFill>
                    <a:schemeClr val="accent1"/>
                  </a:solidFill>
                </a:endParaRPr>
              </a:p>
            </p:txBody>
          </p:sp>
        </mc:Choice>
        <mc:Fallback xmlns="">
          <p:sp>
            <p:nvSpPr>
              <p:cNvPr id="9" name="TextBox 8">
                <a:extLst>
                  <a:ext uri="{FF2B5EF4-FFF2-40B4-BE49-F238E27FC236}">
                    <a16:creationId xmlns:a16="http://schemas.microsoft.com/office/drawing/2014/main" id="{F2157FC0-0384-3745-BF67-66526DB051C4}"/>
                  </a:ext>
                </a:extLst>
              </p:cNvPr>
              <p:cNvSpPr txBox="1">
                <a:spLocks noRot="1" noChangeAspect="1" noMove="1" noResize="1" noEditPoints="1" noAdjustHandles="1" noChangeArrowheads="1" noChangeShapeType="1" noTextEdit="1"/>
              </p:cNvSpPr>
              <p:nvPr/>
            </p:nvSpPr>
            <p:spPr>
              <a:xfrm>
                <a:off x="2309046" y="5202864"/>
                <a:ext cx="4350293" cy="608628"/>
              </a:xfrm>
              <a:prstGeom prst="rect">
                <a:avLst/>
              </a:prstGeom>
              <a:blipFill>
                <a:blip r:embed="rId3"/>
                <a:stretch>
                  <a:fillRect l="-2041" t="-4082" r="-1458" b="-244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F03C86C8-BB48-3D4F-A5FF-BBBFF9F5E6FD}"/>
                  </a:ext>
                </a:extLst>
              </p:cNvPr>
              <p:cNvSpPr txBox="1"/>
              <p:nvPr/>
            </p:nvSpPr>
            <p:spPr>
              <a:xfrm>
                <a:off x="2309046" y="3206017"/>
                <a:ext cx="3130408" cy="115345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solidFill>
                                <a:schemeClr val="accent3"/>
                              </a:solidFill>
                              <a:latin typeface="Cambria Math" panose="02040503050406030204" pitchFamily="18" charset="0"/>
                            </a:rPr>
                          </m:ctrlPr>
                        </m:sSubPr>
                        <m:e>
                          <m:r>
                            <a:rPr lang="en-US" sz="3600" b="0" i="1" smtClean="0">
                              <a:solidFill>
                                <a:schemeClr val="accent3"/>
                              </a:solidFill>
                              <a:latin typeface="Cambria Math" panose="02040503050406030204" pitchFamily="18" charset="0"/>
                            </a:rPr>
                            <m:t>𝑏</m:t>
                          </m:r>
                        </m:e>
                        <m:sub>
                          <m:r>
                            <a:rPr lang="en-US" sz="3600" b="0" i="1" smtClean="0">
                              <a:solidFill>
                                <a:schemeClr val="accent3"/>
                              </a:solidFill>
                              <a:latin typeface="Cambria Math" panose="02040503050406030204" pitchFamily="18" charset="0"/>
                            </a:rPr>
                            <m:t>𝑗</m:t>
                          </m:r>
                        </m:sub>
                      </m:sSub>
                      <m:r>
                        <a:rPr lang="en-US" sz="3600" b="0" i="1" smtClean="0">
                          <a:solidFill>
                            <a:schemeClr val="accent3"/>
                          </a:solidFill>
                          <a:latin typeface="Cambria Math" panose="02040503050406030204" pitchFamily="18" charset="0"/>
                        </a:rPr>
                        <m:t>=</m:t>
                      </m:r>
                      <m:f>
                        <m:fPr>
                          <m:ctrlPr>
                            <a:rPr lang="en-US" sz="3600" b="0" i="1" smtClean="0">
                              <a:solidFill>
                                <a:schemeClr val="accent3"/>
                              </a:solidFill>
                              <a:latin typeface="Cambria Math" panose="02040503050406030204" pitchFamily="18" charset="0"/>
                            </a:rPr>
                          </m:ctrlPr>
                        </m:fPr>
                        <m:num>
                          <m:r>
                            <a:rPr lang="en-US" sz="3600" b="0" i="1" smtClean="0">
                              <a:solidFill>
                                <a:schemeClr val="accent3"/>
                              </a:solidFill>
                              <a:latin typeface="Cambria Math" panose="02040503050406030204" pitchFamily="18" charset="0"/>
                            </a:rPr>
                            <m:t>𝐶𝑜𝑣</m:t>
                          </m:r>
                          <m:r>
                            <a:rPr lang="en-US" sz="3600" b="0" i="1" smtClean="0">
                              <a:solidFill>
                                <a:schemeClr val="accent3"/>
                              </a:solidFill>
                              <a:latin typeface="Cambria Math" panose="02040503050406030204" pitchFamily="18" charset="0"/>
                            </a:rPr>
                            <m:t>(</m:t>
                          </m:r>
                          <m:r>
                            <a:rPr lang="en-US" sz="3600" b="0" i="1" smtClean="0">
                              <a:solidFill>
                                <a:schemeClr val="accent3"/>
                              </a:solidFill>
                              <a:latin typeface="Cambria Math" panose="02040503050406030204" pitchFamily="18" charset="0"/>
                            </a:rPr>
                            <m:t>𝑋</m:t>
                          </m:r>
                          <m:r>
                            <a:rPr lang="en-US" sz="3600" b="0" i="1" smtClean="0">
                              <a:solidFill>
                                <a:schemeClr val="accent3"/>
                              </a:solidFill>
                              <a:latin typeface="Cambria Math" panose="02040503050406030204" pitchFamily="18" charset="0"/>
                            </a:rPr>
                            <m:t>,</m:t>
                          </m:r>
                          <m:r>
                            <a:rPr lang="en-US" sz="3600" b="0" i="1" smtClean="0">
                              <a:solidFill>
                                <a:schemeClr val="accent3"/>
                              </a:solidFill>
                              <a:latin typeface="Cambria Math" panose="02040503050406030204" pitchFamily="18" charset="0"/>
                            </a:rPr>
                            <m:t>𝑌</m:t>
                          </m:r>
                          <m:r>
                            <a:rPr lang="en-US" sz="3600" b="0" i="1" smtClean="0">
                              <a:solidFill>
                                <a:schemeClr val="accent3"/>
                              </a:solidFill>
                              <a:latin typeface="Cambria Math" panose="02040503050406030204" pitchFamily="18" charset="0"/>
                            </a:rPr>
                            <m:t>)</m:t>
                          </m:r>
                        </m:num>
                        <m:den>
                          <m:r>
                            <a:rPr lang="en-US" sz="3600" b="0" i="1" smtClean="0">
                              <a:solidFill>
                                <a:schemeClr val="accent3"/>
                              </a:solidFill>
                              <a:latin typeface="Cambria Math" panose="02040503050406030204" pitchFamily="18" charset="0"/>
                            </a:rPr>
                            <m:t>𝑉𝑎𝑟</m:t>
                          </m:r>
                          <m:r>
                            <a:rPr lang="en-US" sz="3600" b="0" i="1" smtClean="0">
                              <a:solidFill>
                                <a:schemeClr val="accent3"/>
                              </a:solidFill>
                              <a:latin typeface="Cambria Math" panose="02040503050406030204" pitchFamily="18" charset="0"/>
                            </a:rPr>
                            <m:t>(</m:t>
                          </m:r>
                          <m:r>
                            <a:rPr lang="en-US" sz="3600" b="0" i="1" smtClean="0">
                              <a:solidFill>
                                <a:schemeClr val="accent3"/>
                              </a:solidFill>
                              <a:latin typeface="Cambria Math" panose="02040503050406030204" pitchFamily="18" charset="0"/>
                            </a:rPr>
                            <m:t>𝑋</m:t>
                          </m:r>
                          <m:r>
                            <a:rPr lang="en-US" sz="3600" b="0" i="1" smtClean="0">
                              <a:solidFill>
                                <a:schemeClr val="accent3"/>
                              </a:solidFill>
                              <a:latin typeface="Cambria Math" panose="02040503050406030204" pitchFamily="18" charset="0"/>
                            </a:rPr>
                            <m:t>)</m:t>
                          </m:r>
                        </m:den>
                      </m:f>
                      <m:r>
                        <a:rPr lang="en-US" sz="3600" b="0" i="1" smtClean="0">
                          <a:solidFill>
                            <a:schemeClr val="accent3"/>
                          </a:solidFill>
                          <a:latin typeface="Cambria Math" panose="02040503050406030204" pitchFamily="18" charset="0"/>
                        </a:rPr>
                        <m:t> </m:t>
                      </m:r>
                    </m:oMath>
                  </m:oMathPara>
                </a14:m>
                <a:endParaRPr lang="en-US" sz="3600" dirty="0">
                  <a:solidFill>
                    <a:schemeClr val="accent3"/>
                  </a:solidFill>
                </a:endParaRPr>
              </a:p>
            </p:txBody>
          </p:sp>
        </mc:Choice>
        <mc:Fallback xmlns="">
          <p:sp>
            <p:nvSpPr>
              <p:cNvPr id="10" name="TextBox 9">
                <a:extLst>
                  <a:ext uri="{FF2B5EF4-FFF2-40B4-BE49-F238E27FC236}">
                    <a16:creationId xmlns:a16="http://schemas.microsoft.com/office/drawing/2014/main" id="{F03C86C8-BB48-3D4F-A5FF-BBBFF9F5E6FD}"/>
                  </a:ext>
                </a:extLst>
              </p:cNvPr>
              <p:cNvSpPr txBox="1">
                <a:spLocks noRot="1" noChangeAspect="1" noMove="1" noResize="1" noEditPoints="1" noAdjustHandles="1" noChangeArrowheads="1" noChangeShapeType="1" noTextEdit="1"/>
              </p:cNvSpPr>
              <p:nvPr/>
            </p:nvSpPr>
            <p:spPr>
              <a:xfrm>
                <a:off x="2309046" y="3206017"/>
                <a:ext cx="3130408" cy="1153457"/>
              </a:xfrm>
              <a:prstGeom prst="rect">
                <a:avLst/>
              </a:prstGeom>
              <a:blipFill>
                <a:blip r:embed="rId4"/>
                <a:stretch>
                  <a:fillRect l="-2834" t="-3297" r="-5263" b="-17582"/>
                </a:stretch>
              </a:blipFill>
            </p:spPr>
            <p:txBody>
              <a:bodyPr/>
              <a:lstStyle/>
              <a:p>
                <a:r>
                  <a:rPr lang="en-US">
                    <a:noFill/>
                  </a:rPr>
                  <a:t> </a:t>
                </a:r>
              </a:p>
            </p:txBody>
          </p:sp>
        </mc:Fallback>
      </mc:AlternateContent>
    </p:spTree>
    <p:extLst>
      <p:ext uri="{BB962C8B-B14F-4D97-AF65-F5344CB8AC3E}">
        <p14:creationId xmlns:p14="http://schemas.microsoft.com/office/powerpoint/2010/main" val="2136329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4C5EF-04C6-9843-A223-3160AD473D72}"/>
              </a:ext>
            </a:extLst>
          </p:cNvPr>
          <p:cNvSpPr>
            <a:spLocks noGrp="1"/>
          </p:cNvSpPr>
          <p:nvPr>
            <p:ph type="title"/>
          </p:nvPr>
        </p:nvSpPr>
        <p:spPr/>
        <p:txBody>
          <a:bodyPr>
            <a:noAutofit/>
          </a:bodyPr>
          <a:lstStyle/>
          <a:p>
            <a:r>
              <a:rPr lang="en-US" b="1" dirty="0">
                <a:solidFill>
                  <a:schemeClr val="accent1"/>
                </a:solidFill>
                <a:latin typeface="Georgia" panose="02040502050405020303" pitchFamily="18" charset="0"/>
              </a:rPr>
              <a:t>Inference: Regression Coefficients</a:t>
            </a:r>
            <a:endParaRPr lang="en-US" b="1" dirty="0">
              <a:latin typeface="Georgia" panose="02040502050405020303" pitchFamily="18" charset="0"/>
            </a:endParaRPr>
          </a:p>
        </p:txBody>
      </p:sp>
      <p:sp>
        <p:nvSpPr>
          <p:cNvPr id="3" name="TextBox 2">
            <a:extLst>
              <a:ext uri="{FF2B5EF4-FFF2-40B4-BE49-F238E27FC236}">
                <a16:creationId xmlns:a16="http://schemas.microsoft.com/office/drawing/2014/main" id="{972E3B59-FC49-DD4D-9E47-B1436E93DD1C}"/>
              </a:ext>
            </a:extLst>
          </p:cNvPr>
          <p:cNvSpPr txBox="1"/>
          <p:nvPr/>
        </p:nvSpPr>
        <p:spPr>
          <a:xfrm>
            <a:off x="838200" y="1843088"/>
            <a:ext cx="4112921" cy="707886"/>
          </a:xfrm>
          <a:prstGeom prst="rect">
            <a:avLst/>
          </a:prstGeom>
          <a:noFill/>
        </p:spPr>
        <p:txBody>
          <a:bodyPr wrap="none" rtlCol="0">
            <a:spAutoFit/>
          </a:bodyPr>
          <a:lstStyle/>
          <a:p>
            <a:r>
              <a:rPr lang="en-US" sz="4000" dirty="0"/>
              <a:t>The Standard Error</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F03C86C8-BB48-3D4F-A5FF-BBBFF9F5E6FD}"/>
                  </a:ext>
                </a:extLst>
              </p:cNvPr>
              <p:cNvSpPr txBox="1"/>
              <p:nvPr/>
            </p:nvSpPr>
            <p:spPr>
              <a:xfrm>
                <a:off x="2544550" y="2721698"/>
                <a:ext cx="6780254" cy="163685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solidFill>
                                <a:schemeClr val="tx1"/>
                              </a:solidFill>
                              <a:latin typeface="Cambria Math" panose="02040503050406030204" pitchFamily="18" charset="0"/>
                            </a:rPr>
                          </m:ctrlPr>
                        </m:sSubPr>
                        <m:e>
                          <m:r>
                            <a:rPr lang="en-US" sz="3600" b="0" i="1" smtClean="0">
                              <a:solidFill>
                                <a:schemeClr val="tx1"/>
                              </a:solidFill>
                              <a:latin typeface="Cambria Math" panose="02040503050406030204" pitchFamily="18" charset="0"/>
                            </a:rPr>
                            <m:t>𝑆𝐸</m:t>
                          </m:r>
                          <m:r>
                            <a:rPr lang="en-US" sz="3600" b="0" i="1" smtClean="0">
                              <a:solidFill>
                                <a:schemeClr val="tx1"/>
                              </a:solidFill>
                              <a:latin typeface="Cambria Math" panose="02040503050406030204" pitchFamily="18" charset="0"/>
                            </a:rPr>
                            <m:t>(</m:t>
                          </m:r>
                          <m:r>
                            <a:rPr lang="en-US" sz="3600" b="0" i="1" smtClean="0">
                              <a:solidFill>
                                <a:schemeClr val="tx1"/>
                              </a:solidFill>
                              <a:latin typeface="Cambria Math" panose="02040503050406030204" pitchFamily="18" charset="0"/>
                            </a:rPr>
                            <m:t>𝑏</m:t>
                          </m:r>
                        </m:e>
                        <m:sub>
                          <m:r>
                            <a:rPr lang="en-US" sz="3600" b="0" i="1" smtClean="0">
                              <a:solidFill>
                                <a:schemeClr val="tx1"/>
                              </a:solidFill>
                              <a:latin typeface="Cambria Math" panose="02040503050406030204" pitchFamily="18" charset="0"/>
                            </a:rPr>
                            <m:t>𝑗</m:t>
                          </m:r>
                        </m:sub>
                      </m:sSub>
                      <m:r>
                        <a:rPr lang="en-US" sz="3600" b="0" i="1" smtClean="0">
                          <a:solidFill>
                            <a:schemeClr val="tx1"/>
                          </a:solidFill>
                          <a:latin typeface="Cambria Math" panose="02040503050406030204" pitchFamily="18" charset="0"/>
                        </a:rPr>
                        <m:t>)=</m:t>
                      </m:r>
                      <m:rad>
                        <m:radPr>
                          <m:degHide m:val="on"/>
                          <m:ctrlPr>
                            <a:rPr lang="en-US" sz="3600" b="0" i="1" smtClean="0">
                              <a:solidFill>
                                <a:schemeClr val="tx1"/>
                              </a:solidFill>
                              <a:latin typeface="Cambria Math" panose="02040503050406030204" pitchFamily="18" charset="0"/>
                            </a:rPr>
                          </m:ctrlPr>
                        </m:radPr>
                        <m:deg/>
                        <m:e>
                          <m:f>
                            <m:fPr>
                              <m:ctrlPr>
                                <a:rPr lang="en-US" sz="3600" i="1">
                                  <a:latin typeface="Cambria Math" panose="02040503050406030204" pitchFamily="18" charset="0"/>
                                </a:rPr>
                              </m:ctrlPr>
                            </m:fPr>
                            <m:num>
                              <m:r>
                                <a:rPr lang="en-US" sz="3600" i="1" smtClean="0">
                                  <a:solidFill>
                                    <a:schemeClr val="accent6"/>
                                  </a:solidFill>
                                  <a:latin typeface="Cambria Math" panose="02040503050406030204" pitchFamily="18" charset="0"/>
                                </a:rPr>
                                <m:t>𝑀</m:t>
                              </m:r>
                              <m:sSub>
                                <m:sSubPr>
                                  <m:ctrlPr>
                                    <a:rPr lang="en-US" sz="3600" i="1">
                                      <a:solidFill>
                                        <a:schemeClr val="accent6"/>
                                      </a:solidFill>
                                      <a:latin typeface="Cambria Math" panose="02040503050406030204" pitchFamily="18" charset="0"/>
                                    </a:rPr>
                                  </m:ctrlPr>
                                </m:sSubPr>
                                <m:e>
                                  <m:r>
                                    <a:rPr lang="en-US" sz="3600" i="1">
                                      <a:solidFill>
                                        <a:schemeClr val="accent6"/>
                                      </a:solidFill>
                                      <a:latin typeface="Cambria Math" panose="02040503050406030204" pitchFamily="18" charset="0"/>
                                    </a:rPr>
                                    <m:t>𝑆</m:t>
                                  </m:r>
                                </m:e>
                                <m:sub>
                                  <m:r>
                                    <a:rPr lang="en-US" sz="3600" i="1">
                                      <a:solidFill>
                                        <a:schemeClr val="accent6"/>
                                      </a:solidFill>
                                      <a:latin typeface="Cambria Math" panose="02040503050406030204" pitchFamily="18" charset="0"/>
                                    </a:rPr>
                                    <m:t>𝑟𝑒𝑠𝑖𝑑𝑢𝑎𝑙</m:t>
                                  </m:r>
                                </m:sub>
                              </m:sSub>
                            </m:num>
                            <m:den>
                              <m:r>
                                <a:rPr lang="en-US" sz="3600" b="0" i="1" smtClean="0">
                                  <a:latin typeface="Cambria Math" panose="02040503050406030204" pitchFamily="18" charset="0"/>
                                </a:rPr>
                                <m:t>(</m:t>
                              </m:r>
                              <m:r>
                                <a:rPr lang="en-US" sz="3600" i="1">
                                  <a:latin typeface="Cambria Math" panose="02040503050406030204" pitchFamily="18" charset="0"/>
                                </a:rPr>
                                <m:t>𝑁</m:t>
                              </m:r>
                              <m:r>
                                <a:rPr lang="en-US" sz="3600" b="0" i="1" smtClean="0">
                                  <a:latin typeface="Cambria Math" panose="02040503050406030204" pitchFamily="18" charset="0"/>
                                </a:rPr>
                                <m:t>)</m:t>
                              </m:r>
                              <m:r>
                                <a:rPr lang="en-US" sz="3600" i="1">
                                  <a:latin typeface="Cambria Math" panose="02040503050406030204" pitchFamily="18" charset="0"/>
                                </a:rPr>
                                <m:t> </m:t>
                              </m:r>
                              <m:r>
                                <a:rPr lang="en-US" sz="3600" i="1" smtClean="0">
                                  <a:solidFill>
                                    <a:schemeClr val="accent5"/>
                                  </a:solidFill>
                                  <a:latin typeface="Cambria Math" panose="02040503050406030204" pitchFamily="18" charset="0"/>
                                </a:rPr>
                                <m:t>𝑉𝑎𝑟</m:t>
                              </m:r>
                              <m:d>
                                <m:dPr>
                                  <m:ctrlPr>
                                    <a:rPr lang="en-US" sz="3600" i="1">
                                      <a:solidFill>
                                        <a:schemeClr val="accent5"/>
                                      </a:solidFill>
                                      <a:latin typeface="Cambria Math" panose="02040503050406030204" pitchFamily="18" charset="0"/>
                                    </a:rPr>
                                  </m:ctrlPr>
                                </m:dPr>
                                <m:e>
                                  <m:sSub>
                                    <m:sSubPr>
                                      <m:ctrlPr>
                                        <a:rPr lang="en-US" sz="3600" i="1">
                                          <a:solidFill>
                                            <a:schemeClr val="accent5"/>
                                          </a:solidFill>
                                          <a:latin typeface="Cambria Math" panose="02040503050406030204" pitchFamily="18" charset="0"/>
                                        </a:rPr>
                                      </m:ctrlPr>
                                    </m:sSubPr>
                                    <m:e>
                                      <m:r>
                                        <a:rPr lang="en-US" sz="3600" i="1">
                                          <a:solidFill>
                                            <a:schemeClr val="accent5"/>
                                          </a:solidFill>
                                          <a:latin typeface="Cambria Math" panose="02040503050406030204" pitchFamily="18" charset="0"/>
                                        </a:rPr>
                                        <m:t>𝑋</m:t>
                                      </m:r>
                                    </m:e>
                                    <m:sub>
                                      <m:r>
                                        <a:rPr lang="en-US" sz="3600" i="1">
                                          <a:solidFill>
                                            <a:schemeClr val="accent5"/>
                                          </a:solidFill>
                                          <a:latin typeface="Cambria Math" panose="02040503050406030204" pitchFamily="18" charset="0"/>
                                        </a:rPr>
                                        <m:t>𝑗</m:t>
                                      </m:r>
                                    </m:sub>
                                  </m:sSub>
                                </m:e>
                              </m:d>
                              <m:r>
                                <a:rPr lang="en-US" sz="3600" i="1">
                                  <a:latin typeface="Cambria Math" panose="02040503050406030204" pitchFamily="18" charset="0"/>
                                </a:rPr>
                                <m:t> </m:t>
                              </m:r>
                              <m:r>
                                <a:rPr lang="en-US" sz="3600" i="1" smtClean="0">
                                  <a:solidFill>
                                    <a:schemeClr val="accent4"/>
                                  </a:solidFill>
                                  <a:latin typeface="Cambria Math" panose="02040503050406030204" pitchFamily="18" charset="0"/>
                                </a:rPr>
                                <m:t>(1 −</m:t>
                              </m:r>
                              <m:sSubSup>
                                <m:sSubSupPr>
                                  <m:ctrlPr>
                                    <a:rPr lang="en-US" sz="3600" i="1">
                                      <a:solidFill>
                                        <a:schemeClr val="accent4"/>
                                      </a:solidFill>
                                      <a:latin typeface="Cambria Math" panose="02040503050406030204" pitchFamily="18" charset="0"/>
                                    </a:rPr>
                                  </m:ctrlPr>
                                </m:sSubSupPr>
                                <m:e>
                                  <m:r>
                                    <a:rPr lang="en-US" sz="3600" i="1">
                                      <a:solidFill>
                                        <a:schemeClr val="accent4"/>
                                      </a:solidFill>
                                      <a:latin typeface="Cambria Math" panose="02040503050406030204" pitchFamily="18" charset="0"/>
                                    </a:rPr>
                                    <m:t>𝑅</m:t>
                                  </m:r>
                                </m:e>
                                <m:sub>
                                  <m:r>
                                    <a:rPr lang="en-US" sz="3600" i="1">
                                      <a:solidFill>
                                        <a:schemeClr val="accent4"/>
                                      </a:solidFill>
                                      <a:latin typeface="Cambria Math" panose="02040503050406030204" pitchFamily="18" charset="0"/>
                                    </a:rPr>
                                    <m:t>𝑗</m:t>
                                  </m:r>
                                </m:sub>
                                <m:sup>
                                  <m:r>
                                    <a:rPr lang="en-US" sz="3600" i="1">
                                      <a:solidFill>
                                        <a:schemeClr val="accent4"/>
                                      </a:solidFill>
                                      <a:latin typeface="Cambria Math" panose="02040503050406030204" pitchFamily="18" charset="0"/>
                                    </a:rPr>
                                    <m:t>2</m:t>
                                  </m:r>
                                </m:sup>
                              </m:sSubSup>
                              <m:r>
                                <a:rPr lang="en-US" sz="3600" i="1">
                                  <a:solidFill>
                                    <a:schemeClr val="accent4"/>
                                  </a:solidFill>
                                  <a:latin typeface="Cambria Math" panose="02040503050406030204" pitchFamily="18" charset="0"/>
                                </a:rPr>
                                <m:t>)</m:t>
                              </m:r>
                            </m:den>
                          </m:f>
                        </m:e>
                      </m:rad>
                    </m:oMath>
                  </m:oMathPara>
                </a14:m>
                <a:endParaRPr lang="en-US" sz="3600" dirty="0">
                  <a:solidFill>
                    <a:schemeClr val="tx1"/>
                  </a:solidFill>
                </a:endParaRPr>
              </a:p>
            </p:txBody>
          </p:sp>
        </mc:Choice>
        <mc:Fallback xmlns="">
          <p:sp>
            <p:nvSpPr>
              <p:cNvPr id="10" name="TextBox 9">
                <a:extLst>
                  <a:ext uri="{FF2B5EF4-FFF2-40B4-BE49-F238E27FC236}">
                    <a16:creationId xmlns:a16="http://schemas.microsoft.com/office/drawing/2014/main" id="{F03C86C8-BB48-3D4F-A5FF-BBBFF9F5E6FD}"/>
                  </a:ext>
                </a:extLst>
              </p:cNvPr>
              <p:cNvSpPr txBox="1">
                <a:spLocks noRot="1" noChangeAspect="1" noMove="1" noResize="1" noEditPoints="1" noAdjustHandles="1" noChangeArrowheads="1" noChangeShapeType="1" noTextEdit="1"/>
              </p:cNvSpPr>
              <p:nvPr/>
            </p:nvSpPr>
            <p:spPr>
              <a:xfrm>
                <a:off x="2544550" y="2721698"/>
                <a:ext cx="6780254" cy="1636858"/>
              </a:xfrm>
              <a:prstGeom prst="rect">
                <a:avLst/>
              </a:prstGeom>
              <a:blipFill>
                <a:blip r:embed="rId3"/>
                <a:stretch>
                  <a:fillRect l="-935" r="-1869"/>
                </a:stretch>
              </a:blipFill>
            </p:spPr>
            <p:txBody>
              <a:bodyPr/>
              <a:lstStyle/>
              <a:p>
                <a:r>
                  <a:rPr lang="en-US">
                    <a:noFill/>
                  </a:rPr>
                  <a:t> </a:t>
                </a:r>
              </a:p>
            </p:txBody>
          </p:sp>
        </mc:Fallback>
      </mc:AlternateContent>
      <p:cxnSp>
        <p:nvCxnSpPr>
          <p:cNvPr id="14" name="Straight Arrow Connector 13">
            <a:extLst>
              <a:ext uri="{FF2B5EF4-FFF2-40B4-BE49-F238E27FC236}">
                <a16:creationId xmlns:a16="http://schemas.microsoft.com/office/drawing/2014/main" id="{6CD11323-D169-354D-9F01-F62216679B81}"/>
              </a:ext>
            </a:extLst>
          </p:cNvPr>
          <p:cNvCxnSpPr>
            <a:cxnSpLocks/>
            <a:stCxn id="15" idx="1"/>
          </p:cNvCxnSpPr>
          <p:nvPr/>
        </p:nvCxnSpPr>
        <p:spPr>
          <a:xfrm flipH="1">
            <a:off x="6913418" y="2182386"/>
            <a:ext cx="1066800" cy="837905"/>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B0BA76D3-9C5C-D941-B84E-DC1817A6BC23}"/>
              </a:ext>
            </a:extLst>
          </p:cNvPr>
          <p:cNvSpPr txBox="1"/>
          <p:nvPr/>
        </p:nvSpPr>
        <p:spPr>
          <a:xfrm>
            <a:off x="7980218" y="1705332"/>
            <a:ext cx="3546764" cy="954107"/>
          </a:xfrm>
          <a:prstGeom prst="rect">
            <a:avLst/>
          </a:prstGeom>
          <a:noFill/>
        </p:spPr>
        <p:txBody>
          <a:bodyPr wrap="square" rtlCol="0">
            <a:spAutoFit/>
          </a:bodyPr>
          <a:lstStyle/>
          <a:p>
            <a:r>
              <a:rPr lang="en-US" sz="2800" dirty="0">
                <a:solidFill>
                  <a:schemeClr val="accent6"/>
                </a:solidFill>
              </a:rPr>
              <a:t>estimate of variance of the residuals</a:t>
            </a:r>
          </a:p>
        </p:txBody>
      </p:sp>
      <p:cxnSp>
        <p:nvCxnSpPr>
          <p:cNvPr id="17" name="Straight Arrow Connector 16">
            <a:extLst>
              <a:ext uri="{FF2B5EF4-FFF2-40B4-BE49-F238E27FC236}">
                <a16:creationId xmlns:a16="http://schemas.microsoft.com/office/drawing/2014/main" id="{803F0D8F-B750-7949-8C7F-44E834FAE8C5}"/>
              </a:ext>
            </a:extLst>
          </p:cNvPr>
          <p:cNvCxnSpPr>
            <a:cxnSpLocks/>
          </p:cNvCxnSpPr>
          <p:nvPr/>
        </p:nvCxnSpPr>
        <p:spPr>
          <a:xfrm flipV="1">
            <a:off x="4128655" y="4051301"/>
            <a:ext cx="1122219" cy="1130299"/>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04E2E2F0-5557-6745-B939-F790866DCB5B}"/>
              </a:ext>
            </a:extLst>
          </p:cNvPr>
          <p:cNvSpPr txBox="1"/>
          <p:nvPr/>
        </p:nvSpPr>
        <p:spPr>
          <a:xfrm>
            <a:off x="1471058" y="4743804"/>
            <a:ext cx="2568046" cy="954107"/>
          </a:xfrm>
          <a:prstGeom prst="rect">
            <a:avLst/>
          </a:prstGeom>
          <a:noFill/>
        </p:spPr>
        <p:txBody>
          <a:bodyPr wrap="square" rtlCol="0">
            <a:spAutoFit/>
          </a:bodyPr>
          <a:lstStyle/>
          <a:p>
            <a:pPr algn="r"/>
            <a:r>
              <a:rPr lang="en-US" sz="2800" dirty="0"/>
              <a:t>Sample size used in analysis</a:t>
            </a:r>
          </a:p>
        </p:txBody>
      </p:sp>
      <p:cxnSp>
        <p:nvCxnSpPr>
          <p:cNvPr id="22" name="Straight Arrow Connector 21">
            <a:extLst>
              <a:ext uri="{FF2B5EF4-FFF2-40B4-BE49-F238E27FC236}">
                <a16:creationId xmlns:a16="http://schemas.microsoft.com/office/drawing/2014/main" id="{8C3441A2-AB8F-3B42-9796-A1EC08721C17}"/>
              </a:ext>
            </a:extLst>
          </p:cNvPr>
          <p:cNvCxnSpPr>
            <a:cxnSpLocks/>
            <a:stCxn id="25" idx="0"/>
          </p:cNvCxnSpPr>
          <p:nvPr/>
        </p:nvCxnSpPr>
        <p:spPr>
          <a:xfrm flipH="1" flipV="1">
            <a:off x="6576528" y="4204930"/>
            <a:ext cx="73292" cy="1779948"/>
          </a:xfrm>
          <a:prstGeom prst="straightConnector1">
            <a:avLst/>
          </a:prstGeom>
          <a:ln>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703661E5-91D4-B149-95FA-7AB9FEDDC6FE}"/>
              </a:ext>
            </a:extLst>
          </p:cNvPr>
          <p:cNvSpPr txBox="1"/>
          <p:nvPr/>
        </p:nvSpPr>
        <p:spPr>
          <a:xfrm>
            <a:off x="4689764" y="5984878"/>
            <a:ext cx="3920112" cy="523220"/>
          </a:xfrm>
          <a:prstGeom prst="rect">
            <a:avLst/>
          </a:prstGeom>
          <a:noFill/>
        </p:spPr>
        <p:txBody>
          <a:bodyPr wrap="none" rtlCol="0">
            <a:spAutoFit/>
          </a:bodyPr>
          <a:lstStyle/>
          <a:p>
            <a:r>
              <a:rPr lang="en-US" sz="2800" dirty="0">
                <a:solidFill>
                  <a:schemeClr val="accent5"/>
                </a:solidFill>
              </a:rPr>
              <a:t>Variance of that predictor</a:t>
            </a:r>
          </a:p>
        </p:txBody>
      </p:sp>
      <p:cxnSp>
        <p:nvCxnSpPr>
          <p:cNvPr id="27" name="Straight Arrow Connector 26">
            <a:extLst>
              <a:ext uri="{FF2B5EF4-FFF2-40B4-BE49-F238E27FC236}">
                <a16:creationId xmlns:a16="http://schemas.microsoft.com/office/drawing/2014/main" id="{9ABFBF09-4611-0E48-BA66-DAA06CC676D2}"/>
              </a:ext>
            </a:extLst>
          </p:cNvPr>
          <p:cNvCxnSpPr>
            <a:cxnSpLocks/>
            <a:stCxn id="30" idx="1"/>
          </p:cNvCxnSpPr>
          <p:nvPr/>
        </p:nvCxnSpPr>
        <p:spPr>
          <a:xfrm flipH="1" flipV="1">
            <a:off x="8609877" y="4204932"/>
            <a:ext cx="787092" cy="1077745"/>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C5F814B9-2A1A-7642-A475-194019907649}"/>
                  </a:ext>
                </a:extLst>
              </p:cNvPr>
              <p:cNvSpPr txBox="1"/>
              <p:nvPr/>
            </p:nvSpPr>
            <p:spPr>
              <a:xfrm>
                <a:off x="9396969" y="3830869"/>
                <a:ext cx="2506978" cy="2903615"/>
              </a:xfrm>
              <a:prstGeom prst="rect">
                <a:avLst/>
              </a:prstGeom>
              <a:noFill/>
            </p:spPr>
            <p:txBody>
              <a:bodyPr wrap="square" rtlCol="0">
                <a:spAutoFit/>
              </a:bodyPr>
              <a:lstStyle/>
              <a:p>
                <a14:m>
                  <m:oMath xmlns:m="http://schemas.openxmlformats.org/officeDocument/2006/math">
                    <m:sSubSup>
                      <m:sSubSupPr>
                        <m:ctrlPr>
                          <a:rPr lang="en-US" sz="2800" i="1">
                            <a:solidFill>
                              <a:schemeClr val="accent4"/>
                            </a:solidFill>
                            <a:latin typeface="Cambria Math" panose="02040503050406030204" pitchFamily="18" charset="0"/>
                          </a:rPr>
                        </m:ctrlPr>
                      </m:sSubSupPr>
                      <m:e>
                        <m:r>
                          <a:rPr lang="en-US" sz="2800" i="1">
                            <a:solidFill>
                              <a:schemeClr val="accent4"/>
                            </a:solidFill>
                            <a:latin typeface="Cambria Math" panose="02040503050406030204" pitchFamily="18" charset="0"/>
                          </a:rPr>
                          <m:t>𝑅</m:t>
                        </m:r>
                      </m:e>
                      <m:sub>
                        <m:r>
                          <a:rPr lang="en-US" sz="2800" i="1">
                            <a:solidFill>
                              <a:schemeClr val="accent4"/>
                            </a:solidFill>
                            <a:latin typeface="Cambria Math" panose="02040503050406030204" pitchFamily="18" charset="0"/>
                          </a:rPr>
                          <m:t>𝑗</m:t>
                        </m:r>
                      </m:sub>
                      <m:sup>
                        <m:r>
                          <a:rPr lang="en-US" sz="2800" i="1">
                            <a:solidFill>
                              <a:schemeClr val="accent4"/>
                            </a:solidFill>
                            <a:latin typeface="Cambria Math" panose="02040503050406030204" pitchFamily="18" charset="0"/>
                          </a:rPr>
                          <m:t>2</m:t>
                        </m:r>
                      </m:sup>
                    </m:sSubSup>
                  </m:oMath>
                </a14:m>
                <a:r>
                  <a:rPr lang="en-US" sz="2800" dirty="0">
                    <a:solidFill>
                      <a:schemeClr val="accent4"/>
                    </a:solidFill>
                  </a:rPr>
                  <a:t> here is the </a:t>
                </a:r>
                <a:r>
                  <a:rPr lang="en-US" sz="2800" i="1" dirty="0">
                    <a:solidFill>
                      <a:schemeClr val="accent4"/>
                    </a:solidFill>
                  </a:rPr>
                  <a:t>R</a:t>
                </a:r>
                <a:r>
                  <a:rPr lang="en-US" sz="2800" i="1" baseline="30000" dirty="0">
                    <a:solidFill>
                      <a:schemeClr val="accent4"/>
                    </a:solidFill>
                  </a:rPr>
                  <a:t>2</a:t>
                </a:r>
                <a:r>
                  <a:rPr lang="en-US" sz="2800" dirty="0">
                    <a:solidFill>
                      <a:schemeClr val="accent4"/>
                    </a:solidFill>
                  </a:rPr>
                  <a:t> from the model with all variables but j</a:t>
                </a:r>
              </a:p>
              <a:p>
                <a:endParaRPr lang="en-US" sz="1000" dirty="0">
                  <a:solidFill>
                    <a:schemeClr val="accent4"/>
                  </a:solidFill>
                </a:endParaRPr>
              </a:p>
              <a:p>
                <a:r>
                  <a:rPr lang="en-US" sz="2800" dirty="0">
                    <a:solidFill>
                      <a:schemeClr val="accent4"/>
                    </a:solidFill>
                  </a:rPr>
                  <a:t>this is called the </a:t>
                </a:r>
                <a:r>
                  <a:rPr lang="en-US" sz="2800" i="1" dirty="0">
                    <a:solidFill>
                      <a:schemeClr val="accent4"/>
                    </a:solidFill>
                  </a:rPr>
                  <a:t>tolerance</a:t>
                </a:r>
                <a:r>
                  <a:rPr lang="en-US" sz="2800" dirty="0">
                    <a:solidFill>
                      <a:schemeClr val="accent4"/>
                    </a:solidFill>
                  </a:rPr>
                  <a:t> </a:t>
                </a:r>
              </a:p>
            </p:txBody>
          </p:sp>
        </mc:Choice>
        <mc:Fallback xmlns="">
          <p:sp>
            <p:nvSpPr>
              <p:cNvPr id="30" name="TextBox 29">
                <a:extLst>
                  <a:ext uri="{FF2B5EF4-FFF2-40B4-BE49-F238E27FC236}">
                    <a16:creationId xmlns:a16="http://schemas.microsoft.com/office/drawing/2014/main" id="{C5F814B9-2A1A-7642-A475-194019907649}"/>
                  </a:ext>
                </a:extLst>
              </p:cNvPr>
              <p:cNvSpPr txBox="1">
                <a:spLocks noRot="1" noChangeAspect="1" noMove="1" noResize="1" noEditPoints="1" noAdjustHandles="1" noChangeArrowheads="1" noChangeShapeType="1" noTextEdit="1"/>
              </p:cNvSpPr>
              <p:nvPr/>
            </p:nvSpPr>
            <p:spPr>
              <a:xfrm>
                <a:off x="9396969" y="3830869"/>
                <a:ext cx="2506978" cy="2903615"/>
              </a:xfrm>
              <a:prstGeom prst="rect">
                <a:avLst/>
              </a:prstGeom>
              <a:blipFill>
                <a:blip r:embed="rId4"/>
                <a:stretch>
                  <a:fillRect l="-4545" t="-1310" r="-8081" b="-4803"/>
                </a:stretch>
              </a:blipFill>
            </p:spPr>
            <p:txBody>
              <a:bodyPr/>
              <a:lstStyle/>
              <a:p>
                <a:r>
                  <a:rPr lang="en-US">
                    <a:noFill/>
                  </a:rPr>
                  <a:t> </a:t>
                </a:r>
              </a:p>
            </p:txBody>
          </p:sp>
        </mc:Fallback>
      </mc:AlternateContent>
    </p:spTree>
    <p:extLst>
      <p:ext uri="{BB962C8B-B14F-4D97-AF65-F5344CB8AC3E}">
        <p14:creationId xmlns:p14="http://schemas.microsoft.com/office/powerpoint/2010/main" val="1901710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500"/>
                                        <p:tgtEl>
                                          <p:spTgt spid="2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P spid="20" grpId="0"/>
      <p:bldP spid="25" grpId="0"/>
      <p:bldP spid="3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4C5EF-04C6-9843-A223-3160AD473D72}"/>
              </a:ext>
            </a:extLst>
          </p:cNvPr>
          <p:cNvSpPr>
            <a:spLocks noGrp="1"/>
          </p:cNvSpPr>
          <p:nvPr>
            <p:ph type="title"/>
          </p:nvPr>
        </p:nvSpPr>
        <p:spPr/>
        <p:txBody>
          <a:bodyPr>
            <a:normAutofit/>
          </a:bodyPr>
          <a:lstStyle/>
          <a:p>
            <a:r>
              <a:rPr lang="en-US" sz="5400" b="1" dirty="0">
                <a:solidFill>
                  <a:schemeClr val="accent1"/>
                </a:solidFill>
                <a:latin typeface="Georgia" panose="02040502050405020303" pitchFamily="18" charset="0"/>
              </a:rPr>
              <a:t>Why</a:t>
            </a:r>
            <a:r>
              <a:rPr lang="en-US" sz="5400" b="1" dirty="0">
                <a:solidFill>
                  <a:schemeClr val="accent5"/>
                </a:solidFill>
                <a:latin typeface="Georgia" panose="02040502050405020303" pitchFamily="18" charset="0"/>
              </a:rPr>
              <a:t> </a:t>
            </a:r>
            <a:r>
              <a:rPr lang="en-US" sz="5400" b="1" dirty="0">
                <a:solidFill>
                  <a:schemeClr val="accent4"/>
                </a:solidFill>
                <a:latin typeface="Georgia" panose="02040502050405020303" pitchFamily="18" charset="0"/>
              </a:rPr>
              <a:t>Statistical Inference?</a:t>
            </a:r>
          </a:p>
        </p:txBody>
      </p:sp>
      <p:sp>
        <p:nvSpPr>
          <p:cNvPr id="3" name="TextBox 2">
            <a:extLst>
              <a:ext uri="{FF2B5EF4-FFF2-40B4-BE49-F238E27FC236}">
                <a16:creationId xmlns:a16="http://schemas.microsoft.com/office/drawing/2014/main" id="{BEA83F90-F0A1-2649-9BDE-77E1E9963035}"/>
              </a:ext>
            </a:extLst>
          </p:cNvPr>
          <p:cNvSpPr txBox="1"/>
          <p:nvPr/>
        </p:nvSpPr>
        <p:spPr>
          <a:xfrm>
            <a:off x="838200" y="1891145"/>
            <a:ext cx="9881937" cy="1123384"/>
          </a:xfrm>
          <a:prstGeom prst="rect">
            <a:avLst/>
          </a:prstGeom>
          <a:noFill/>
        </p:spPr>
        <p:txBody>
          <a:bodyPr wrap="square" rtlCol="0">
            <a:spAutoFit/>
          </a:bodyPr>
          <a:lstStyle/>
          <a:p>
            <a:r>
              <a:rPr lang="en-US" sz="2800" dirty="0"/>
              <a:t>So far, we’ve used regression just to </a:t>
            </a:r>
            <a:r>
              <a:rPr lang="en-US" sz="2800" dirty="0">
                <a:solidFill>
                  <a:schemeClr val="accent5"/>
                </a:solidFill>
              </a:rPr>
              <a:t>describe</a:t>
            </a:r>
            <a:r>
              <a:rPr lang="en-US" sz="2800" dirty="0"/>
              <a:t> our sample</a:t>
            </a:r>
          </a:p>
          <a:p>
            <a:endParaRPr lang="en-US" sz="1100" dirty="0"/>
          </a:p>
          <a:p>
            <a:r>
              <a:rPr lang="en-US" sz="2800" dirty="0"/>
              <a:t>But our goal is to understand the population, not just our sample</a:t>
            </a:r>
          </a:p>
        </p:txBody>
      </p:sp>
      <p:sp>
        <p:nvSpPr>
          <p:cNvPr id="5" name="TextBox 4">
            <a:extLst>
              <a:ext uri="{FF2B5EF4-FFF2-40B4-BE49-F238E27FC236}">
                <a16:creationId xmlns:a16="http://schemas.microsoft.com/office/drawing/2014/main" id="{56D3E6D1-27B0-5942-B598-0E18B51C82CB}"/>
              </a:ext>
            </a:extLst>
          </p:cNvPr>
          <p:cNvSpPr txBox="1"/>
          <p:nvPr/>
        </p:nvSpPr>
        <p:spPr>
          <a:xfrm>
            <a:off x="838200" y="3368842"/>
            <a:ext cx="9881937" cy="1754326"/>
          </a:xfrm>
          <a:prstGeom prst="rect">
            <a:avLst/>
          </a:prstGeom>
          <a:noFill/>
        </p:spPr>
        <p:txBody>
          <a:bodyPr wrap="square" rtlCol="0">
            <a:spAutoFit/>
          </a:bodyPr>
          <a:lstStyle/>
          <a:p>
            <a:r>
              <a:rPr lang="en-US" sz="4000" dirty="0"/>
              <a:t>There is a </a:t>
            </a:r>
            <a:r>
              <a:rPr lang="en-US" sz="4000" dirty="0">
                <a:solidFill>
                  <a:schemeClr val="accent2">
                    <a:lumMod val="75000"/>
                  </a:schemeClr>
                </a:solidFill>
              </a:rPr>
              <a:t>“true” value </a:t>
            </a:r>
            <a:r>
              <a:rPr lang="en-US" sz="4000" dirty="0"/>
              <a:t>out there in the population</a:t>
            </a:r>
          </a:p>
          <a:p>
            <a:pPr marL="571500" indent="-571500">
              <a:buFont typeface="Arial" panose="020B0604020202020204" pitchFamily="34" charset="0"/>
              <a:buChar char="•"/>
            </a:pPr>
            <a:r>
              <a:rPr lang="en-US" sz="2800" i="1" dirty="0"/>
              <a:t>But we don’t have access to it (unless we use a census)</a:t>
            </a:r>
          </a:p>
        </p:txBody>
      </p:sp>
      <p:sp>
        <p:nvSpPr>
          <p:cNvPr id="7" name="TextBox 6">
            <a:extLst>
              <a:ext uri="{FF2B5EF4-FFF2-40B4-BE49-F238E27FC236}">
                <a16:creationId xmlns:a16="http://schemas.microsoft.com/office/drawing/2014/main" id="{06AD7DEF-A77F-EC48-853F-B065DE4BE667}"/>
              </a:ext>
            </a:extLst>
          </p:cNvPr>
          <p:cNvSpPr txBox="1"/>
          <p:nvPr/>
        </p:nvSpPr>
        <p:spPr>
          <a:xfrm>
            <a:off x="4028112" y="5431041"/>
            <a:ext cx="6692025" cy="646331"/>
          </a:xfrm>
          <a:prstGeom prst="rect">
            <a:avLst/>
          </a:prstGeom>
          <a:noFill/>
        </p:spPr>
        <p:txBody>
          <a:bodyPr wrap="none" rtlCol="0">
            <a:spAutoFit/>
          </a:bodyPr>
          <a:lstStyle/>
          <a:p>
            <a:r>
              <a:rPr lang="en-US" sz="3600" dirty="0">
                <a:solidFill>
                  <a:schemeClr val="accent6">
                    <a:lumMod val="60000"/>
                    <a:lumOff val="40000"/>
                  </a:schemeClr>
                </a:solidFill>
              </a:rPr>
              <a:t>So we estimate it using our sample</a:t>
            </a:r>
          </a:p>
        </p:txBody>
      </p:sp>
      <p:sp>
        <p:nvSpPr>
          <p:cNvPr id="11" name="Right Arrow 10">
            <a:extLst>
              <a:ext uri="{FF2B5EF4-FFF2-40B4-BE49-F238E27FC236}">
                <a16:creationId xmlns:a16="http://schemas.microsoft.com/office/drawing/2014/main" id="{BED1426B-0755-8A45-8EFB-5CC2DB53790E}"/>
              </a:ext>
            </a:extLst>
          </p:cNvPr>
          <p:cNvSpPr/>
          <p:nvPr/>
        </p:nvSpPr>
        <p:spPr>
          <a:xfrm>
            <a:off x="2610852" y="5545209"/>
            <a:ext cx="1167063" cy="417993"/>
          </a:xfrm>
          <a:prstGeom prst="rightArrow">
            <a:avLst>
              <a:gd name="adj1" fmla="val 50000"/>
              <a:gd name="adj2" fmla="val 67271"/>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60000"/>
                  <a:lumOff val="40000"/>
                </a:schemeClr>
              </a:solidFill>
            </a:endParaRPr>
          </a:p>
        </p:txBody>
      </p:sp>
    </p:spTree>
    <p:extLst>
      <p:ext uri="{BB962C8B-B14F-4D97-AF65-F5344CB8AC3E}">
        <p14:creationId xmlns:p14="http://schemas.microsoft.com/office/powerpoint/2010/main" val="152115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4C5EF-04C6-9843-A223-3160AD473D72}"/>
              </a:ext>
            </a:extLst>
          </p:cNvPr>
          <p:cNvSpPr>
            <a:spLocks noGrp="1"/>
          </p:cNvSpPr>
          <p:nvPr>
            <p:ph type="title"/>
          </p:nvPr>
        </p:nvSpPr>
        <p:spPr/>
        <p:txBody>
          <a:bodyPr>
            <a:noAutofit/>
          </a:bodyPr>
          <a:lstStyle/>
          <a:p>
            <a:r>
              <a:rPr lang="en-US" b="1" dirty="0">
                <a:solidFill>
                  <a:schemeClr val="accent1"/>
                </a:solidFill>
                <a:latin typeface="Georgia" panose="02040502050405020303" pitchFamily="18" charset="0"/>
              </a:rPr>
              <a:t>Inference: Regression Coefficients</a:t>
            </a:r>
            <a:endParaRPr lang="en-US" b="1" dirty="0">
              <a:latin typeface="Georgia" panose="02040502050405020303" pitchFamily="18" charset="0"/>
            </a:endParaRPr>
          </a:p>
        </p:txBody>
      </p:sp>
      <p:sp>
        <p:nvSpPr>
          <p:cNvPr id="3" name="TextBox 2">
            <a:extLst>
              <a:ext uri="{FF2B5EF4-FFF2-40B4-BE49-F238E27FC236}">
                <a16:creationId xmlns:a16="http://schemas.microsoft.com/office/drawing/2014/main" id="{972E3B59-FC49-DD4D-9E47-B1436E93DD1C}"/>
              </a:ext>
            </a:extLst>
          </p:cNvPr>
          <p:cNvSpPr txBox="1"/>
          <p:nvPr/>
        </p:nvSpPr>
        <p:spPr>
          <a:xfrm>
            <a:off x="838200" y="1843088"/>
            <a:ext cx="4112921" cy="707886"/>
          </a:xfrm>
          <a:prstGeom prst="rect">
            <a:avLst/>
          </a:prstGeom>
          <a:noFill/>
        </p:spPr>
        <p:txBody>
          <a:bodyPr wrap="none" rtlCol="0">
            <a:spAutoFit/>
          </a:bodyPr>
          <a:lstStyle/>
          <a:p>
            <a:r>
              <a:rPr lang="en-US" sz="4000" dirty="0"/>
              <a:t>The Standard Error</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6CBD78A-8122-9047-A410-23C01E6D50FD}"/>
                  </a:ext>
                </a:extLst>
              </p:cNvPr>
              <p:cNvSpPr txBox="1"/>
              <p:nvPr/>
            </p:nvSpPr>
            <p:spPr>
              <a:xfrm>
                <a:off x="2544550" y="2721698"/>
                <a:ext cx="6780254" cy="163685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solidFill>
                                <a:schemeClr val="tx1"/>
                              </a:solidFill>
                              <a:latin typeface="Cambria Math" panose="02040503050406030204" pitchFamily="18" charset="0"/>
                            </a:rPr>
                          </m:ctrlPr>
                        </m:sSubPr>
                        <m:e>
                          <m:r>
                            <a:rPr lang="en-US" sz="3600" b="0" i="1" smtClean="0">
                              <a:solidFill>
                                <a:schemeClr val="tx1"/>
                              </a:solidFill>
                              <a:latin typeface="Cambria Math" panose="02040503050406030204" pitchFamily="18" charset="0"/>
                            </a:rPr>
                            <m:t>𝑆𝐸</m:t>
                          </m:r>
                          <m:r>
                            <a:rPr lang="en-US" sz="3600" b="0" i="1" smtClean="0">
                              <a:solidFill>
                                <a:schemeClr val="tx1"/>
                              </a:solidFill>
                              <a:latin typeface="Cambria Math" panose="02040503050406030204" pitchFamily="18" charset="0"/>
                            </a:rPr>
                            <m:t>(</m:t>
                          </m:r>
                          <m:r>
                            <a:rPr lang="en-US" sz="3600" b="0" i="1" smtClean="0">
                              <a:solidFill>
                                <a:schemeClr val="tx1"/>
                              </a:solidFill>
                              <a:latin typeface="Cambria Math" panose="02040503050406030204" pitchFamily="18" charset="0"/>
                            </a:rPr>
                            <m:t>𝑏</m:t>
                          </m:r>
                        </m:e>
                        <m:sub>
                          <m:r>
                            <a:rPr lang="en-US" sz="3600" b="0" i="1" smtClean="0">
                              <a:solidFill>
                                <a:schemeClr val="tx1"/>
                              </a:solidFill>
                              <a:latin typeface="Cambria Math" panose="02040503050406030204" pitchFamily="18" charset="0"/>
                            </a:rPr>
                            <m:t>𝑗</m:t>
                          </m:r>
                        </m:sub>
                      </m:sSub>
                      <m:r>
                        <a:rPr lang="en-US" sz="3600" b="0" i="1" smtClean="0">
                          <a:solidFill>
                            <a:schemeClr val="tx1"/>
                          </a:solidFill>
                          <a:latin typeface="Cambria Math" panose="02040503050406030204" pitchFamily="18" charset="0"/>
                        </a:rPr>
                        <m:t>)=</m:t>
                      </m:r>
                      <m:rad>
                        <m:radPr>
                          <m:degHide m:val="on"/>
                          <m:ctrlPr>
                            <a:rPr lang="en-US" sz="3600" b="0" i="1" smtClean="0">
                              <a:solidFill>
                                <a:schemeClr val="tx1"/>
                              </a:solidFill>
                              <a:latin typeface="Cambria Math" panose="02040503050406030204" pitchFamily="18" charset="0"/>
                            </a:rPr>
                          </m:ctrlPr>
                        </m:radPr>
                        <m:deg/>
                        <m:e>
                          <m:f>
                            <m:fPr>
                              <m:ctrlPr>
                                <a:rPr lang="en-US" sz="3600" i="1">
                                  <a:latin typeface="Cambria Math" panose="02040503050406030204" pitchFamily="18" charset="0"/>
                                </a:rPr>
                              </m:ctrlPr>
                            </m:fPr>
                            <m:num>
                              <m:r>
                                <a:rPr lang="en-US" sz="3600" i="1">
                                  <a:latin typeface="Cambria Math" panose="02040503050406030204" pitchFamily="18" charset="0"/>
                                </a:rPr>
                                <m:t>𝑀</m:t>
                              </m:r>
                              <m:sSub>
                                <m:sSubPr>
                                  <m:ctrlPr>
                                    <a:rPr lang="en-US" sz="3600" i="1">
                                      <a:latin typeface="Cambria Math" panose="02040503050406030204" pitchFamily="18" charset="0"/>
                                    </a:rPr>
                                  </m:ctrlPr>
                                </m:sSubPr>
                                <m:e>
                                  <m:r>
                                    <a:rPr lang="en-US" sz="3600" i="1">
                                      <a:latin typeface="Cambria Math" panose="02040503050406030204" pitchFamily="18" charset="0"/>
                                    </a:rPr>
                                    <m:t>𝑆</m:t>
                                  </m:r>
                                </m:e>
                                <m:sub>
                                  <m:r>
                                    <a:rPr lang="en-US" sz="3600" i="1">
                                      <a:latin typeface="Cambria Math" panose="02040503050406030204" pitchFamily="18" charset="0"/>
                                    </a:rPr>
                                    <m:t>𝑟𝑒𝑠𝑖𝑑𝑢𝑎𝑙</m:t>
                                  </m:r>
                                </m:sub>
                              </m:sSub>
                            </m:num>
                            <m:den>
                              <m:r>
                                <a:rPr lang="en-US" sz="3600" b="0" i="1" smtClean="0">
                                  <a:latin typeface="Cambria Math" panose="02040503050406030204" pitchFamily="18" charset="0"/>
                                </a:rPr>
                                <m:t>(</m:t>
                              </m:r>
                              <m:r>
                                <a:rPr lang="en-US" sz="3600" i="1">
                                  <a:latin typeface="Cambria Math" panose="02040503050406030204" pitchFamily="18" charset="0"/>
                                </a:rPr>
                                <m:t>𝑁</m:t>
                              </m:r>
                              <m:r>
                                <a:rPr lang="en-US" sz="3600" b="0" i="1" smtClean="0">
                                  <a:latin typeface="Cambria Math" panose="02040503050406030204" pitchFamily="18" charset="0"/>
                                </a:rPr>
                                <m:t>)</m:t>
                              </m:r>
                              <m:r>
                                <a:rPr lang="en-US" sz="3600" i="1">
                                  <a:latin typeface="Cambria Math" panose="02040503050406030204" pitchFamily="18" charset="0"/>
                                </a:rPr>
                                <m:t> </m:t>
                              </m:r>
                              <m:r>
                                <a:rPr lang="en-US" sz="3600" i="1">
                                  <a:latin typeface="Cambria Math" panose="02040503050406030204" pitchFamily="18" charset="0"/>
                                </a:rPr>
                                <m:t>𝑉𝑎𝑟</m:t>
                              </m:r>
                              <m:d>
                                <m:dPr>
                                  <m:ctrlPr>
                                    <a:rPr lang="en-US" sz="3600" i="1">
                                      <a:latin typeface="Cambria Math" panose="02040503050406030204" pitchFamily="18" charset="0"/>
                                    </a:rPr>
                                  </m:ctrlPr>
                                </m:dPr>
                                <m:e>
                                  <m:sSub>
                                    <m:sSubPr>
                                      <m:ctrlPr>
                                        <a:rPr lang="en-US" sz="3600" i="1">
                                          <a:latin typeface="Cambria Math" panose="02040503050406030204" pitchFamily="18" charset="0"/>
                                        </a:rPr>
                                      </m:ctrlPr>
                                    </m:sSubPr>
                                    <m:e>
                                      <m:r>
                                        <a:rPr lang="en-US" sz="3600" i="1">
                                          <a:latin typeface="Cambria Math" panose="02040503050406030204" pitchFamily="18" charset="0"/>
                                        </a:rPr>
                                        <m:t>𝑋</m:t>
                                      </m:r>
                                    </m:e>
                                    <m:sub>
                                      <m:r>
                                        <a:rPr lang="en-US" sz="3600" i="1">
                                          <a:latin typeface="Cambria Math" panose="02040503050406030204" pitchFamily="18" charset="0"/>
                                        </a:rPr>
                                        <m:t>𝑗</m:t>
                                      </m:r>
                                    </m:sub>
                                  </m:sSub>
                                </m:e>
                              </m:d>
                              <m:r>
                                <a:rPr lang="en-US" sz="3600" i="1">
                                  <a:latin typeface="Cambria Math" panose="02040503050406030204" pitchFamily="18" charset="0"/>
                                </a:rPr>
                                <m:t> (1 −</m:t>
                              </m:r>
                              <m:sSubSup>
                                <m:sSubSupPr>
                                  <m:ctrlPr>
                                    <a:rPr lang="en-US" sz="3600" i="1">
                                      <a:latin typeface="Cambria Math" panose="02040503050406030204" pitchFamily="18" charset="0"/>
                                    </a:rPr>
                                  </m:ctrlPr>
                                </m:sSubSupPr>
                                <m:e>
                                  <m:r>
                                    <a:rPr lang="en-US" sz="3600" i="1">
                                      <a:latin typeface="Cambria Math" panose="02040503050406030204" pitchFamily="18" charset="0"/>
                                    </a:rPr>
                                    <m:t>𝑅</m:t>
                                  </m:r>
                                </m:e>
                                <m:sub>
                                  <m:r>
                                    <a:rPr lang="en-US" sz="3600" i="1">
                                      <a:latin typeface="Cambria Math" panose="02040503050406030204" pitchFamily="18" charset="0"/>
                                    </a:rPr>
                                    <m:t>𝑗</m:t>
                                  </m:r>
                                </m:sub>
                                <m:sup>
                                  <m:r>
                                    <a:rPr lang="en-US" sz="3600" i="1">
                                      <a:latin typeface="Cambria Math" panose="02040503050406030204" pitchFamily="18" charset="0"/>
                                    </a:rPr>
                                    <m:t>2</m:t>
                                  </m:r>
                                </m:sup>
                              </m:sSubSup>
                              <m:r>
                                <a:rPr lang="en-US" sz="3600" i="1">
                                  <a:latin typeface="Cambria Math" panose="02040503050406030204" pitchFamily="18" charset="0"/>
                                </a:rPr>
                                <m:t>)</m:t>
                              </m:r>
                            </m:den>
                          </m:f>
                        </m:e>
                      </m:rad>
                    </m:oMath>
                  </m:oMathPara>
                </a14:m>
                <a:endParaRPr lang="en-US" sz="3600" dirty="0">
                  <a:solidFill>
                    <a:schemeClr val="tx1"/>
                  </a:solidFill>
                </a:endParaRPr>
              </a:p>
            </p:txBody>
          </p:sp>
        </mc:Choice>
        <mc:Fallback xmlns="">
          <p:sp>
            <p:nvSpPr>
              <p:cNvPr id="9" name="TextBox 8">
                <a:extLst>
                  <a:ext uri="{FF2B5EF4-FFF2-40B4-BE49-F238E27FC236}">
                    <a16:creationId xmlns:a16="http://schemas.microsoft.com/office/drawing/2014/main" id="{56CBD78A-8122-9047-A410-23C01E6D50FD}"/>
                  </a:ext>
                </a:extLst>
              </p:cNvPr>
              <p:cNvSpPr txBox="1">
                <a:spLocks noRot="1" noChangeAspect="1" noMove="1" noResize="1" noEditPoints="1" noAdjustHandles="1" noChangeArrowheads="1" noChangeShapeType="1" noTextEdit="1"/>
              </p:cNvSpPr>
              <p:nvPr/>
            </p:nvSpPr>
            <p:spPr>
              <a:xfrm>
                <a:off x="2544550" y="2721698"/>
                <a:ext cx="6780254" cy="1636858"/>
              </a:xfrm>
              <a:prstGeom prst="rect">
                <a:avLst/>
              </a:prstGeom>
              <a:blipFill>
                <a:blip r:embed="rId3"/>
                <a:stretch>
                  <a:fillRect l="-935" r="-1869"/>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96D37245-8795-6E4E-AC18-0B1B85ADB886}"/>
              </a:ext>
            </a:extLst>
          </p:cNvPr>
          <p:cNvSpPr txBox="1"/>
          <p:nvPr/>
        </p:nvSpPr>
        <p:spPr>
          <a:xfrm>
            <a:off x="864072" y="5389566"/>
            <a:ext cx="4061176" cy="584775"/>
          </a:xfrm>
          <a:prstGeom prst="rect">
            <a:avLst/>
          </a:prstGeom>
          <a:noFill/>
        </p:spPr>
        <p:txBody>
          <a:bodyPr wrap="none" rtlCol="0">
            <a:spAutoFit/>
          </a:bodyPr>
          <a:lstStyle/>
          <a:p>
            <a:r>
              <a:rPr lang="en-US" sz="3200" dirty="0">
                <a:solidFill>
                  <a:schemeClr val="accent3"/>
                </a:solidFill>
              </a:rPr>
              <a:t>What increases the SE?</a:t>
            </a:r>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F3834675-2779-5543-9186-A609404D9250}"/>
                  </a:ext>
                </a:extLst>
              </p:cNvPr>
              <p:cNvSpPr txBox="1"/>
              <p:nvPr/>
            </p:nvSpPr>
            <p:spPr>
              <a:xfrm>
                <a:off x="5636402" y="5830822"/>
                <a:ext cx="687689" cy="70788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4000" i="1">
                          <a:latin typeface="Cambria Math" panose="02040503050406030204" pitchFamily="18" charset="0"/>
                        </a:rPr>
                        <m:t>𝑁</m:t>
                      </m:r>
                    </m:oMath>
                  </m:oMathPara>
                </a14:m>
                <a:endParaRPr lang="en-US" sz="4000" dirty="0">
                  <a:solidFill>
                    <a:schemeClr val="accent1"/>
                  </a:solidFill>
                </a:endParaRPr>
              </a:p>
            </p:txBody>
          </p:sp>
        </mc:Choice>
        <mc:Fallback xmlns="">
          <p:sp>
            <p:nvSpPr>
              <p:cNvPr id="25" name="TextBox 24">
                <a:extLst>
                  <a:ext uri="{FF2B5EF4-FFF2-40B4-BE49-F238E27FC236}">
                    <a16:creationId xmlns:a16="http://schemas.microsoft.com/office/drawing/2014/main" id="{F3834675-2779-5543-9186-A609404D9250}"/>
                  </a:ext>
                </a:extLst>
              </p:cNvPr>
              <p:cNvSpPr txBox="1">
                <a:spLocks noRot="1" noChangeAspect="1" noMove="1" noResize="1" noEditPoints="1" noAdjustHandles="1" noChangeArrowheads="1" noChangeShapeType="1" noTextEdit="1"/>
              </p:cNvSpPr>
              <p:nvPr/>
            </p:nvSpPr>
            <p:spPr>
              <a:xfrm>
                <a:off x="5636402" y="5830822"/>
                <a:ext cx="687689" cy="707886"/>
              </a:xfrm>
              <a:prstGeom prst="rect">
                <a:avLst/>
              </a:prstGeom>
              <a:blipFill>
                <a:blip r:embed="rId4"/>
                <a:stretch>
                  <a:fillRect l="-37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AAAA4201-4B37-5F4C-A7CA-65AAA9DD4C7E}"/>
                  </a:ext>
                </a:extLst>
              </p:cNvPr>
              <p:cNvSpPr txBox="1"/>
              <p:nvPr/>
            </p:nvSpPr>
            <p:spPr>
              <a:xfrm>
                <a:off x="5642820" y="4891088"/>
                <a:ext cx="2593980" cy="70788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accent6"/>
                          </a:solidFill>
                          <a:latin typeface="Cambria Math" panose="02040503050406030204" pitchFamily="18" charset="0"/>
                        </a:rPr>
                        <m:t>𝑀</m:t>
                      </m:r>
                      <m:sSub>
                        <m:sSubPr>
                          <m:ctrlPr>
                            <a:rPr lang="en-US" sz="4000" i="1">
                              <a:solidFill>
                                <a:schemeClr val="accent6"/>
                              </a:solidFill>
                              <a:latin typeface="Cambria Math" panose="02040503050406030204" pitchFamily="18" charset="0"/>
                            </a:rPr>
                          </m:ctrlPr>
                        </m:sSubPr>
                        <m:e>
                          <m:r>
                            <a:rPr lang="en-US" sz="4000" i="1">
                              <a:solidFill>
                                <a:schemeClr val="accent6"/>
                              </a:solidFill>
                              <a:latin typeface="Cambria Math" panose="02040503050406030204" pitchFamily="18" charset="0"/>
                            </a:rPr>
                            <m:t>𝑆</m:t>
                          </m:r>
                        </m:e>
                        <m:sub>
                          <m:r>
                            <a:rPr lang="en-US" sz="4000" i="1">
                              <a:solidFill>
                                <a:schemeClr val="accent6"/>
                              </a:solidFill>
                              <a:latin typeface="Cambria Math" panose="02040503050406030204" pitchFamily="18" charset="0"/>
                            </a:rPr>
                            <m:t>𝑟𝑒𝑠𝑖𝑑𝑢𝑎𝑙</m:t>
                          </m:r>
                        </m:sub>
                      </m:sSub>
                    </m:oMath>
                  </m:oMathPara>
                </a14:m>
                <a:endParaRPr lang="en-US" sz="4000" dirty="0">
                  <a:solidFill>
                    <a:schemeClr val="accent6"/>
                  </a:solidFill>
                </a:endParaRPr>
              </a:p>
            </p:txBody>
          </p:sp>
        </mc:Choice>
        <mc:Fallback xmlns="">
          <p:sp>
            <p:nvSpPr>
              <p:cNvPr id="26" name="TextBox 25">
                <a:extLst>
                  <a:ext uri="{FF2B5EF4-FFF2-40B4-BE49-F238E27FC236}">
                    <a16:creationId xmlns:a16="http://schemas.microsoft.com/office/drawing/2014/main" id="{AAAA4201-4B37-5F4C-A7CA-65AAA9DD4C7E}"/>
                  </a:ext>
                </a:extLst>
              </p:cNvPr>
              <p:cNvSpPr txBox="1">
                <a:spLocks noRot="1" noChangeAspect="1" noMove="1" noResize="1" noEditPoints="1" noAdjustHandles="1" noChangeArrowheads="1" noChangeShapeType="1" noTextEdit="1"/>
              </p:cNvSpPr>
              <p:nvPr/>
            </p:nvSpPr>
            <p:spPr>
              <a:xfrm>
                <a:off x="5642820" y="4891088"/>
                <a:ext cx="2593980" cy="707886"/>
              </a:xfrm>
              <a:prstGeom prst="rect">
                <a:avLst/>
              </a:prstGeom>
              <a:blipFill>
                <a:blip r:embed="rId5"/>
                <a:stretch>
                  <a:fillRect l="-488" b="-52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E107ECB2-5D12-054E-8998-31F75CB16369}"/>
                  </a:ext>
                </a:extLst>
              </p:cNvPr>
              <p:cNvSpPr txBox="1"/>
              <p:nvPr/>
            </p:nvSpPr>
            <p:spPr>
              <a:xfrm>
                <a:off x="8686176" y="4797473"/>
                <a:ext cx="2094228" cy="80150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accent5"/>
                          </a:solidFill>
                          <a:latin typeface="Cambria Math" panose="02040503050406030204" pitchFamily="18" charset="0"/>
                        </a:rPr>
                        <m:t>𝑉𝑎𝑟</m:t>
                      </m:r>
                      <m:d>
                        <m:dPr>
                          <m:ctrlPr>
                            <a:rPr lang="en-US" sz="4000" i="1">
                              <a:solidFill>
                                <a:schemeClr val="accent5"/>
                              </a:solidFill>
                              <a:latin typeface="Cambria Math" panose="02040503050406030204" pitchFamily="18" charset="0"/>
                            </a:rPr>
                          </m:ctrlPr>
                        </m:dPr>
                        <m:e>
                          <m:sSub>
                            <m:sSubPr>
                              <m:ctrlPr>
                                <a:rPr lang="en-US" sz="4000" i="1">
                                  <a:solidFill>
                                    <a:schemeClr val="accent5"/>
                                  </a:solidFill>
                                  <a:latin typeface="Cambria Math" panose="02040503050406030204" pitchFamily="18" charset="0"/>
                                </a:rPr>
                              </m:ctrlPr>
                            </m:sSubPr>
                            <m:e>
                              <m:r>
                                <a:rPr lang="en-US" sz="4000" i="1">
                                  <a:solidFill>
                                    <a:schemeClr val="accent5"/>
                                  </a:solidFill>
                                  <a:latin typeface="Cambria Math" panose="02040503050406030204" pitchFamily="18" charset="0"/>
                                </a:rPr>
                                <m:t>𝑋</m:t>
                              </m:r>
                            </m:e>
                            <m:sub>
                              <m:r>
                                <a:rPr lang="en-US" sz="4000" i="1">
                                  <a:solidFill>
                                    <a:schemeClr val="accent5"/>
                                  </a:solidFill>
                                  <a:latin typeface="Cambria Math" panose="02040503050406030204" pitchFamily="18" charset="0"/>
                                </a:rPr>
                                <m:t>𝑗</m:t>
                              </m:r>
                            </m:sub>
                          </m:sSub>
                        </m:e>
                      </m:d>
                    </m:oMath>
                  </m:oMathPara>
                </a14:m>
                <a:endParaRPr lang="en-US" sz="4000" dirty="0">
                  <a:solidFill>
                    <a:schemeClr val="accent5"/>
                  </a:solidFill>
                </a:endParaRPr>
              </a:p>
            </p:txBody>
          </p:sp>
        </mc:Choice>
        <mc:Fallback xmlns="">
          <p:sp>
            <p:nvSpPr>
              <p:cNvPr id="27" name="TextBox 26">
                <a:extLst>
                  <a:ext uri="{FF2B5EF4-FFF2-40B4-BE49-F238E27FC236}">
                    <a16:creationId xmlns:a16="http://schemas.microsoft.com/office/drawing/2014/main" id="{E107ECB2-5D12-054E-8998-31F75CB16369}"/>
                  </a:ext>
                </a:extLst>
              </p:cNvPr>
              <p:cNvSpPr txBox="1">
                <a:spLocks noRot="1" noChangeAspect="1" noMove="1" noResize="1" noEditPoints="1" noAdjustHandles="1" noChangeArrowheads="1" noChangeShapeType="1" noTextEdit="1"/>
              </p:cNvSpPr>
              <p:nvPr/>
            </p:nvSpPr>
            <p:spPr>
              <a:xfrm>
                <a:off x="8686176" y="4797473"/>
                <a:ext cx="2094228" cy="801501"/>
              </a:xfrm>
              <a:prstGeom prst="rect">
                <a:avLst/>
              </a:prstGeom>
              <a:blipFill>
                <a:blip r:embed="rId6"/>
                <a:stretch>
                  <a:fillRect l="-1212" b="-1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AD432211-82DC-4040-AEAC-44F17DDC5AA6}"/>
                  </a:ext>
                </a:extLst>
              </p:cNvPr>
              <p:cNvSpPr txBox="1"/>
              <p:nvPr/>
            </p:nvSpPr>
            <p:spPr>
              <a:xfrm>
                <a:off x="8672009" y="5726042"/>
                <a:ext cx="2313262" cy="81092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accent4"/>
                          </a:solidFill>
                          <a:latin typeface="Cambria Math" panose="02040503050406030204" pitchFamily="18" charset="0"/>
                        </a:rPr>
                        <m:t>(1 −</m:t>
                      </m:r>
                      <m:sSubSup>
                        <m:sSubSupPr>
                          <m:ctrlPr>
                            <a:rPr lang="en-US" sz="4000" i="1">
                              <a:solidFill>
                                <a:schemeClr val="accent4"/>
                              </a:solidFill>
                              <a:latin typeface="Cambria Math" panose="02040503050406030204" pitchFamily="18" charset="0"/>
                            </a:rPr>
                          </m:ctrlPr>
                        </m:sSubSupPr>
                        <m:e>
                          <m:r>
                            <a:rPr lang="en-US" sz="4000" i="1">
                              <a:solidFill>
                                <a:schemeClr val="accent4"/>
                              </a:solidFill>
                              <a:latin typeface="Cambria Math" panose="02040503050406030204" pitchFamily="18" charset="0"/>
                            </a:rPr>
                            <m:t>𝑅</m:t>
                          </m:r>
                        </m:e>
                        <m:sub>
                          <m:r>
                            <a:rPr lang="en-US" sz="4000" i="1">
                              <a:solidFill>
                                <a:schemeClr val="accent4"/>
                              </a:solidFill>
                              <a:latin typeface="Cambria Math" panose="02040503050406030204" pitchFamily="18" charset="0"/>
                            </a:rPr>
                            <m:t>𝑗</m:t>
                          </m:r>
                        </m:sub>
                        <m:sup>
                          <m:r>
                            <a:rPr lang="en-US" sz="4000" i="1">
                              <a:solidFill>
                                <a:schemeClr val="accent4"/>
                              </a:solidFill>
                              <a:latin typeface="Cambria Math" panose="02040503050406030204" pitchFamily="18" charset="0"/>
                            </a:rPr>
                            <m:t>2</m:t>
                          </m:r>
                        </m:sup>
                      </m:sSubSup>
                      <m:r>
                        <a:rPr lang="en-US" sz="4000" i="1">
                          <a:solidFill>
                            <a:schemeClr val="accent4"/>
                          </a:solidFill>
                          <a:latin typeface="Cambria Math" panose="02040503050406030204" pitchFamily="18" charset="0"/>
                        </a:rPr>
                        <m:t>)</m:t>
                      </m:r>
                    </m:oMath>
                  </m:oMathPara>
                </a14:m>
                <a:endParaRPr lang="en-US" sz="4000" dirty="0">
                  <a:solidFill>
                    <a:schemeClr val="accent4"/>
                  </a:solidFill>
                </a:endParaRPr>
              </a:p>
            </p:txBody>
          </p:sp>
        </mc:Choice>
        <mc:Fallback xmlns="">
          <p:sp>
            <p:nvSpPr>
              <p:cNvPr id="28" name="TextBox 27">
                <a:extLst>
                  <a:ext uri="{FF2B5EF4-FFF2-40B4-BE49-F238E27FC236}">
                    <a16:creationId xmlns:a16="http://schemas.microsoft.com/office/drawing/2014/main" id="{AD432211-82DC-4040-AEAC-44F17DDC5AA6}"/>
                  </a:ext>
                </a:extLst>
              </p:cNvPr>
              <p:cNvSpPr txBox="1">
                <a:spLocks noRot="1" noChangeAspect="1" noMove="1" noResize="1" noEditPoints="1" noAdjustHandles="1" noChangeArrowheads="1" noChangeShapeType="1" noTextEdit="1"/>
              </p:cNvSpPr>
              <p:nvPr/>
            </p:nvSpPr>
            <p:spPr>
              <a:xfrm>
                <a:off x="8672009" y="5726042"/>
                <a:ext cx="2313262" cy="810928"/>
              </a:xfrm>
              <a:prstGeom prst="rect">
                <a:avLst/>
              </a:prstGeom>
              <a:blipFill>
                <a:blip r:embed="rId7"/>
                <a:stretch>
                  <a:fillRect l="-3279" r="-3279" b="-13846"/>
                </a:stretch>
              </a:blipFill>
            </p:spPr>
            <p:txBody>
              <a:bodyPr/>
              <a:lstStyle/>
              <a:p>
                <a:r>
                  <a:rPr lang="en-US">
                    <a:noFill/>
                  </a:rPr>
                  <a:t> </a:t>
                </a:r>
              </a:p>
            </p:txBody>
          </p:sp>
        </mc:Fallback>
      </mc:AlternateContent>
      <p:cxnSp>
        <p:nvCxnSpPr>
          <p:cNvPr id="30" name="Straight Arrow Connector 29">
            <a:extLst>
              <a:ext uri="{FF2B5EF4-FFF2-40B4-BE49-F238E27FC236}">
                <a16:creationId xmlns:a16="http://schemas.microsoft.com/office/drawing/2014/main" id="{500A043F-F826-5E49-BFFA-0059E2B45616}"/>
              </a:ext>
            </a:extLst>
          </p:cNvPr>
          <p:cNvCxnSpPr/>
          <p:nvPr/>
        </p:nvCxnSpPr>
        <p:spPr>
          <a:xfrm>
            <a:off x="5460162" y="5830822"/>
            <a:ext cx="0" cy="70788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C3FD5867-E043-4749-976E-4D5C26AF94B0}"/>
              </a:ext>
            </a:extLst>
          </p:cNvPr>
          <p:cNvCxnSpPr>
            <a:cxnSpLocks/>
          </p:cNvCxnSpPr>
          <p:nvPr/>
        </p:nvCxnSpPr>
        <p:spPr>
          <a:xfrm flipV="1">
            <a:off x="5466580" y="4891088"/>
            <a:ext cx="0" cy="689698"/>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98DD6595-7A43-234A-811F-750F934EF2D2}"/>
              </a:ext>
            </a:extLst>
          </p:cNvPr>
          <p:cNvCxnSpPr/>
          <p:nvPr/>
        </p:nvCxnSpPr>
        <p:spPr>
          <a:xfrm>
            <a:off x="8672009" y="4891088"/>
            <a:ext cx="0" cy="707886"/>
          </a:xfrm>
          <a:prstGeom prst="straightConnector1">
            <a:avLst/>
          </a:prstGeom>
          <a:ln w="381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46EE1915-DB6A-7B43-9003-A540DE85A6C6}"/>
              </a:ext>
            </a:extLst>
          </p:cNvPr>
          <p:cNvCxnSpPr/>
          <p:nvPr/>
        </p:nvCxnSpPr>
        <p:spPr>
          <a:xfrm>
            <a:off x="8672009" y="5829084"/>
            <a:ext cx="0" cy="707886"/>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05107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4C5EF-04C6-9843-A223-3160AD473D72}"/>
              </a:ext>
            </a:extLst>
          </p:cNvPr>
          <p:cNvSpPr>
            <a:spLocks noGrp="1"/>
          </p:cNvSpPr>
          <p:nvPr>
            <p:ph type="title"/>
          </p:nvPr>
        </p:nvSpPr>
        <p:spPr/>
        <p:txBody>
          <a:bodyPr>
            <a:noAutofit/>
          </a:bodyPr>
          <a:lstStyle/>
          <a:p>
            <a:r>
              <a:rPr lang="en-US" b="1" dirty="0">
                <a:solidFill>
                  <a:schemeClr val="accent1"/>
                </a:solidFill>
                <a:latin typeface="Georgia" panose="02040502050405020303" pitchFamily="18" charset="0"/>
              </a:rPr>
              <a:t>Inference: Regression Coefficients</a:t>
            </a:r>
            <a:endParaRPr lang="en-US" b="1" dirty="0">
              <a:latin typeface="Georgia" panose="02040502050405020303" pitchFamily="18" charset="0"/>
            </a:endParaRPr>
          </a:p>
        </p:txBody>
      </p:sp>
      <p:sp>
        <p:nvSpPr>
          <p:cNvPr id="3" name="TextBox 2">
            <a:extLst>
              <a:ext uri="{FF2B5EF4-FFF2-40B4-BE49-F238E27FC236}">
                <a16:creationId xmlns:a16="http://schemas.microsoft.com/office/drawing/2014/main" id="{972E3B59-FC49-DD4D-9E47-B1436E93DD1C}"/>
              </a:ext>
            </a:extLst>
          </p:cNvPr>
          <p:cNvSpPr txBox="1"/>
          <p:nvPr/>
        </p:nvSpPr>
        <p:spPr>
          <a:xfrm>
            <a:off x="838200" y="1843088"/>
            <a:ext cx="4112921" cy="707886"/>
          </a:xfrm>
          <a:prstGeom prst="rect">
            <a:avLst/>
          </a:prstGeom>
          <a:noFill/>
        </p:spPr>
        <p:txBody>
          <a:bodyPr wrap="none" rtlCol="0">
            <a:spAutoFit/>
          </a:bodyPr>
          <a:lstStyle/>
          <a:p>
            <a:r>
              <a:rPr lang="en-US" sz="4000" dirty="0">
                <a:solidFill>
                  <a:schemeClr val="bg2"/>
                </a:solidFill>
              </a:rPr>
              <a:t>The Standard Error</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6CBD78A-8122-9047-A410-23C01E6D50FD}"/>
                  </a:ext>
                </a:extLst>
              </p:cNvPr>
              <p:cNvSpPr txBox="1"/>
              <p:nvPr/>
            </p:nvSpPr>
            <p:spPr>
              <a:xfrm>
                <a:off x="2544550" y="2721698"/>
                <a:ext cx="6780254" cy="163685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solidFill>
                                <a:srgbClr val="EEF1F2"/>
                              </a:solidFill>
                              <a:latin typeface="Cambria Math" panose="02040503050406030204" pitchFamily="18" charset="0"/>
                            </a:rPr>
                          </m:ctrlPr>
                        </m:sSubPr>
                        <m:e>
                          <m:r>
                            <a:rPr lang="en-US" sz="3600" b="0" i="1" smtClean="0">
                              <a:solidFill>
                                <a:srgbClr val="EEF1F2"/>
                              </a:solidFill>
                              <a:latin typeface="Cambria Math" panose="02040503050406030204" pitchFamily="18" charset="0"/>
                            </a:rPr>
                            <m:t>𝑆𝐸</m:t>
                          </m:r>
                          <m:r>
                            <a:rPr lang="en-US" sz="3600" b="0" i="1" smtClean="0">
                              <a:solidFill>
                                <a:srgbClr val="EEF1F2"/>
                              </a:solidFill>
                              <a:latin typeface="Cambria Math" panose="02040503050406030204" pitchFamily="18" charset="0"/>
                            </a:rPr>
                            <m:t>(</m:t>
                          </m:r>
                          <m:r>
                            <a:rPr lang="en-US" sz="3600" b="0" i="1" smtClean="0">
                              <a:solidFill>
                                <a:srgbClr val="EEF1F2"/>
                              </a:solidFill>
                              <a:latin typeface="Cambria Math" panose="02040503050406030204" pitchFamily="18" charset="0"/>
                            </a:rPr>
                            <m:t>𝑏</m:t>
                          </m:r>
                        </m:e>
                        <m:sub>
                          <m:r>
                            <a:rPr lang="en-US" sz="3600" b="0" i="1" smtClean="0">
                              <a:solidFill>
                                <a:srgbClr val="EEF1F2"/>
                              </a:solidFill>
                              <a:latin typeface="Cambria Math" panose="02040503050406030204" pitchFamily="18" charset="0"/>
                            </a:rPr>
                            <m:t>𝑗</m:t>
                          </m:r>
                        </m:sub>
                      </m:sSub>
                      <m:r>
                        <a:rPr lang="en-US" sz="3600" b="0" i="1" smtClean="0">
                          <a:solidFill>
                            <a:srgbClr val="EEF1F2"/>
                          </a:solidFill>
                          <a:latin typeface="Cambria Math" panose="02040503050406030204" pitchFamily="18" charset="0"/>
                        </a:rPr>
                        <m:t>)=</m:t>
                      </m:r>
                      <m:rad>
                        <m:radPr>
                          <m:degHide m:val="on"/>
                          <m:ctrlPr>
                            <a:rPr lang="en-US" sz="3600" b="0" i="1" smtClean="0">
                              <a:solidFill>
                                <a:srgbClr val="EEF1F2"/>
                              </a:solidFill>
                              <a:latin typeface="Cambria Math" panose="02040503050406030204" pitchFamily="18" charset="0"/>
                            </a:rPr>
                          </m:ctrlPr>
                        </m:radPr>
                        <m:deg/>
                        <m:e>
                          <m:f>
                            <m:fPr>
                              <m:ctrlPr>
                                <a:rPr lang="en-US" sz="3600" i="1">
                                  <a:solidFill>
                                    <a:srgbClr val="EEF1F2"/>
                                  </a:solidFill>
                                  <a:latin typeface="Cambria Math" panose="02040503050406030204" pitchFamily="18" charset="0"/>
                                </a:rPr>
                              </m:ctrlPr>
                            </m:fPr>
                            <m:num>
                              <m:r>
                                <a:rPr lang="en-US" sz="3600" i="1">
                                  <a:solidFill>
                                    <a:srgbClr val="EEF1F2"/>
                                  </a:solidFill>
                                  <a:latin typeface="Cambria Math" panose="02040503050406030204" pitchFamily="18" charset="0"/>
                                </a:rPr>
                                <m:t>𝑀</m:t>
                              </m:r>
                              <m:sSub>
                                <m:sSubPr>
                                  <m:ctrlPr>
                                    <a:rPr lang="en-US" sz="3600" i="1">
                                      <a:solidFill>
                                        <a:srgbClr val="EEF1F2"/>
                                      </a:solidFill>
                                      <a:latin typeface="Cambria Math" panose="02040503050406030204" pitchFamily="18" charset="0"/>
                                    </a:rPr>
                                  </m:ctrlPr>
                                </m:sSubPr>
                                <m:e>
                                  <m:r>
                                    <a:rPr lang="en-US" sz="3600" i="1">
                                      <a:solidFill>
                                        <a:srgbClr val="EEF1F2"/>
                                      </a:solidFill>
                                      <a:latin typeface="Cambria Math" panose="02040503050406030204" pitchFamily="18" charset="0"/>
                                    </a:rPr>
                                    <m:t>𝑆</m:t>
                                  </m:r>
                                </m:e>
                                <m:sub>
                                  <m:r>
                                    <a:rPr lang="en-US" sz="3600" i="1">
                                      <a:solidFill>
                                        <a:srgbClr val="EEF1F2"/>
                                      </a:solidFill>
                                      <a:latin typeface="Cambria Math" panose="02040503050406030204" pitchFamily="18" charset="0"/>
                                    </a:rPr>
                                    <m:t>𝑟𝑒𝑠𝑖𝑑𝑢𝑎𝑙</m:t>
                                  </m:r>
                                </m:sub>
                              </m:sSub>
                            </m:num>
                            <m:den>
                              <m:r>
                                <a:rPr lang="en-US" sz="3600" b="0" i="1" smtClean="0">
                                  <a:solidFill>
                                    <a:srgbClr val="EEF1F2"/>
                                  </a:solidFill>
                                  <a:latin typeface="Cambria Math" panose="02040503050406030204" pitchFamily="18" charset="0"/>
                                </a:rPr>
                                <m:t>(</m:t>
                              </m:r>
                              <m:r>
                                <a:rPr lang="en-US" sz="3600" i="1">
                                  <a:solidFill>
                                    <a:srgbClr val="EEF1F2"/>
                                  </a:solidFill>
                                  <a:latin typeface="Cambria Math" panose="02040503050406030204" pitchFamily="18" charset="0"/>
                                </a:rPr>
                                <m:t>𝑁</m:t>
                              </m:r>
                              <m:r>
                                <a:rPr lang="en-US" sz="3600" b="0" i="1" smtClean="0">
                                  <a:solidFill>
                                    <a:srgbClr val="EEF1F2"/>
                                  </a:solidFill>
                                  <a:latin typeface="Cambria Math" panose="02040503050406030204" pitchFamily="18" charset="0"/>
                                </a:rPr>
                                <m:t>)</m:t>
                              </m:r>
                              <m:r>
                                <a:rPr lang="en-US" sz="3600" i="1">
                                  <a:solidFill>
                                    <a:srgbClr val="EEF1F2"/>
                                  </a:solidFill>
                                  <a:latin typeface="Cambria Math" panose="02040503050406030204" pitchFamily="18" charset="0"/>
                                </a:rPr>
                                <m:t> </m:t>
                              </m:r>
                              <m:r>
                                <a:rPr lang="en-US" sz="3600" i="1">
                                  <a:solidFill>
                                    <a:srgbClr val="EEF1F2"/>
                                  </a:solidFill>
                                  <a:latin typeface="Cambria Math" panose="02040503050406030204" pitchFamily="18" charset="0"/>
                                </a:rPr>
                                <m:t>𝑉𝑎𝑟</m:t>
                              </m:r>
                              <m:d>
                                <m:dPr>
                                  <m:ctrlPr>
                                    <a:rPr lang="en-US" sz="3600" i="1">
                                      <a:solidFill>
                                        <a:srgbClr val="EEF1F2"/>
                                      </a:solidFill>
                                      <a:latin typeface="Cambria Math" panose="02040503050406030204" pitchFamily="18" charset="0"/>
                                    </a:rPr>
                                  </m:ctrlPr>
                                </m:dPr>
                                <m:e>
                                  <m:sSub>
                                    <m:sSubPr>
                                      <m:ctrlPr>
                                        <a:rPr lang="en-US" sz="3600" i="1">
                                          <a:solidFill>
                                            <a:srgbClr val="EEF1F2"/>
                                          </a:solidFill>
                                          <a:latin typeface="Cambria Math" panose="02040503050406030204" pitchFamily="18" charset="0"/>
                                        </a:rPr>
                                      </m:ctrlPr>
                                    </m:sSubPr>
                                    <m:e>
                                      <m:r>
                                        <a:rPr lang="en-US" sz="3600" i="1">
                                          <a:solidFill>
                                            <a:srgbClr val="EEF1F2"/>
                                          </a:solidFill>
                                          <a:latin typeface="Cambria Math" panose="02040503050406030204" pitchFamily="18" charset="0"/>
                                        </a:rPr>
                                        <m:t>𝑋</m:t>
                                      </m:r>
                                    </m:e>
                                    <m:sub>
                                      <m:r>
                                        <a:rPr lang="en-US" sz="3600" i="1">
                                          <a:solidFill>
                                            <a:srgbClr val="EEF1F2"/>
                                          </a:solidFill>
                                          <a:latin typeface="Cambria Math" panose="02040503050406030204" pitchFamily="18" charset="0"/>
                                        </a:rPr>
                                        <m:t>𝑗</m:t>
                                      </m:r>
                                    </m:sub>
                                  </m:sSub>
                                </m:e>
                              </m:d>
                              <m:r>
                                <a:rPr lang="en-US" sz="3600" i="1">
                                  <a:solidFill>
                                    <a:srgbClr val="EEF1F2"/>
                                  </a:solidFill>
                                  <a:latin typeface="Cambria Math" panose="02040503050406030204" pitchFamily="18" charset="0"/>
                                </a:rPr>
                                <m:t> (1 −</m:t>
                              </m:r>
                              <m:sSubSup>
                                <m:sSubSupPr>
                                  <m:ctrlPr>
                                    <a:rPr lang="en-US" sz="3600" i="1">
                                      <a:solidFill>
                                        <a:srgbClr val="EEF1F2"/>
                                      </a:solidFill>
                                      <a:latin typeface="Cambria Math" panose="02040503050406030204" pitchFamily="18" charset="0"/>
                                    </a:rPr>
                                  </m:ctrlPr>
                                </m:sSubSupPr>
                                <m:e>
                                  <m:r>
                                    <a:rPr lang="en-US" sz="3600" i="1">
                                      <a:solidFill>
                                        <a:srgbClr val="EEF1F2"/>
                                      </a:solidFill>
                                      <a:latin typeface="Cambria Math" panose="02040503050406030204" pitchFamily="18" charset="0"/>
                                    </a:rPr>
                                    <m:t>𝑅</m:t>
                                  </m:r>
                                </m:e>
                                <m:sub>
                                  <m:r>
                                    <a:rPr lang="en-US" sz="3600" i="1">
                                      <a:solidFill>
                                        <a:srgbClr val="EEF1F2"/>
                                      </a:solidFill>
                                      <a:latin typeface="Cambria Math" panose="02040503050406030204" pitchFamily="18" charset="0"/>
                                    </a:rPr>
                                    <m:t>𝑗</m:t>
                                  </m:r>
                                </m:sub>
                                <m:sup>
                                  <m:r>
                                    <a:rPr lang="en-US" sz="3600" i="1">
                                      <a:solidFill>
                                        <a:srgbClr val="EEF1F2"/>
                                      </a:solidFill>
                                      <a:latin typeface="Cambria Math" panose="02040503050406030204" pitchFamily="18" charset="0"/>
                                    </a:rPr>
                                    <m:t>2</m:t>
                                  </m:r>
                                </m:sup>
                              </m:sSubSup>
                              <m:r>
                                <a:rPr lang="en-US" sz="3600" i="1">
                                  <a:solidFill>
                                    <a:srgbClr val="EEF1F2"/>
                                  </a:solidFill>
                                  <a:latin typeface="Cambria Math" panose="02040503050406030204" pitchFamily="18" charset="0"/>
                                </a:rPr>
                                <m:t>)</m:t>
                              </m:r>
                            </m:den>
                          </m:f>
                        </m:e>
                      </m:rad>
                    </m:oMath>
                  </m:oMathPara>
                </a14:m>
                <a:endParaRPr lang="en-US" sz="3600" dirty="0">
                  <a:solidFill>
                    <a:srgbClr val="EEF1F2"/>
                  </a:solidFill>
                </a:endParaRPr>
              </a:p>
            </p:txBody>
          </p:sp>
        </mc:Choice>
        <mc:Fallback xmlns="">
          <p:sp>
            <p:nvSpPr>
              <p:cNvPr id="9" name="TextBox 8">
                <a:extLst>
                  <a:ext uri="{FF2B5EF4-FFF2-40B4-BE49-F238E27FC236}">
                    <a16:creationId xmlns:a16="http://schemas.microsoft.com/office/drawing/2014/main" id="{56CBD78A-8122-9047-A410-23C01E6D50FD}"/>
                  </a:ext>
                </a:extLst>
              </p:cNvPr>
              <p:cNvSpPr txBox="1">
                <a:spLocks noRot="1" noChangeAspect="1" noMove="1" noResize="1" noEditPoints="1" noAdjustHandles="1" noChangeArrowheads="1" noChangeShapeType="1" noTextEdit="1"/>
              </p:cNvSpPr>
              <p:nvPr/>
            </p:nvSpPr>
            <p:spPr>
              <a:xfrm>
                <a:off x="2544550" y="2721698"/>
                <a:ext cx="6780254" cy="1636858"/>
              </a:xfrm>
              <a:prstGeom prst="rect">
                <a:avLst/>
              </a:prstGeom>
              <a:blipFill>
                <a:blip r:embed="rId3"/>
                <a:stretch>
                  <a:fillRect l="-935" r="-1869"/>
                </a:stretch>
              </a:blipFill>
            </p:spPr>
            <p:txBody>
              <a:bodyPr/>
              <a:lstStyle/>
              <a:p>
                <a:r>
                  <a:rPr lang="en-US">
                    <a:noFill/>
                  </a:rPr>
                  <a:t> </a:t>
                </a:r>
              </a:p>
            </p:txBody>
          </p:sp>
        </mc:Fallback>
      </mc:AlternateContent>
      <p:sp>
        <p:nvSpPr>
          <p:cNvPr id="4" name="Rectangle 3">
            <a:extLst>
              <a:ext uri="{FF2B5EF4-FFF2-40B4-BE49-F238E27FC236}">
                <a16:creationId xmlns:a16="http://schemas.microsoft.com/office/drawing/2014/main" id="{2DEA582E-6214-BD40-9E73-A4DB32AC07AD}"/>
              </a:ext>
            </a:extLst>
          </p:cNvPr>
          <p:cNvSpPr/>
          <p:nvPr/>
        </p:nvSpPr>
        <p:spPr>
          <a:xfrm>
            <a:off x="838200" y="1678355"/>
            <a:ext cx="4405745" cy="1369646"/>
          </a:xfrm>
          <a:prstGeom prst="rect">
            <a:avLst/>
          </a:prstGeom>
          <a:solidFill>
            <a:schemeClr val="accent2">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5030F888-6BFD-284C-8196-08E14D76C2C8}"/>
                  </a:ext>
                </a:extLst>
              </p:cNvPr>
              <p:cNvSpPr txBox="1"/>
              <p:nvPr/>
            </p:nvSpPr>
            <p:spPr>
              <a:xfrm>
                <a:off x="1738029" y="1957714"/>
                <a:ext cx="2313262" cy="81092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accent4"/>
                          </a:solidFill>
                          <a:latin typeface="Cambria Math" panose="02040503050406030204" pitchFamily="18" charset="0"/>
                        </a:rPr>
                        <m:t>(1 −</m:t>
                      </m:r>
                      <m:sSubSup>
                        <m:sSubSupPr>
                          <m:ctrlPr>
                            <a:rPr lang="en-US" sz="4000" i="1">
                              <a:solidFill>
                                <a:schemeClr val="accent4"/>
                              </a:solidFill>
                              <a:latin typeface="Cambria Math" panose="02040503050406030204" pitchFamily="18" charset="0"/>
                            </a:rPr>
                          </m:ctrlPr>
                        </m:sSubSupPr>
                        <m:e>
                          <m:r>
                            <a:rPr lang="en-US" sz="4000" i="1">
                              <a:solidFill>
                                <a:schemeClr val="accent4"/>
                              </a:solidFill>
                              <a:latin typeface="Cambria Math" panose="02040503050406030204" pitchFamily="18" charset="0"/>
                            </a:rPr>
                            <m:t>𝑅</m:t>
                          </m:r>
                        </m:e>
                        <m:sub>
                          <m:r>
                            <a:rPr lang="en-US" sz="4000" i="1">
                              <a:solidFill>
                                <a:schemeClr val="accent4"/>
                              </a:solidFill>
                              <a:latin typeface="Cambria Math" panose="02040503050406030204" pitchFamily="18" charset="0"/>
                            </a:rPr>
                            <m:t>𝑗</m:t>
                          </m:r>
                        </m:sub>
                        <m:sup>
                          <m:r>
                            <a:rPr lang="en-US" sz="4000" i="1">
                              <a:solidFill>
                                <a:schemeClr val="accent4"/>
                              </a:solidFill>
                              <a:latin typeface="Cambria Math" panose="02040503050406030204" pitchFamily="18" charset="0"/>
                            </a:rPr>
                            <m:t>2</m:t>
                          </m:r>
                        </m:sup>
                      </m:sSubSup>
                      <m:r>
                        <a:rPr lang="en-US" sz="4000" i="1">
                          <a:solidFill>
                            <a:schemeClr val="accent4"/>
                          </a:solidFill>
                          <a:latin typeface="Cambria Math" panose="02040503050406030204" pitchFamily="18" charset="0"/>
                        </a:rPr>
                        <m:t>)</m:t>
                      </m:r>
                    </m:oMath>
                  </m:oMathPara>
                </a14:m>
                <a:endParaRPr lang="en-US" sz="4000" dirty="0">
                  <a:solidFill>
                    <a:schemeClr val="accent4"/>
                  </a:solidFill>
                </a:endParaRPr>
              </a:p>
            </p:txBody>
          </p:sp>
        </mc:Choice>
        <mc:Fallback xmlns="">
          <p:sp>
            <p:nvSpPr>
              <p:cNvPr id="15" name="TextBox 14">
                <a:extLst>
                  <a:ext uri="{FF2B5EF4-FFF2-40B4-BE49-F238E27FC236}">
                    <a16:creationId xmlns:a16="http://schemas.microsoft.com/office/drawing/2014/main" id="{5030F888-6BFD-284C-8196-08E14D76C2C8}"/>
                  </a:ext>
                </a:extLst>
              </p:cNvPr>
              <p:cNvSpPr txBox="1">
                <a:spLocks noRot="1" noChangeAspect="1" noMove="1" noResize="1" noEditPoints="1" noAdjustHandles="1" noChangeArrowheads="1" noChangeShapeType="1" noTextEdit="1"/>
              </p:cNvSpPr>
              <p:nvPr/>
            </p:nvSpPr>
            <p:spPr>
              <a:xfrm>
                <a:off x="1738029" y="1957714"/>
                <a:ext cx="2313262" cy="810928"/>
              </a:xfrm>
              <a:prstGeom prst="rect">
                <a:avLst/>
              </a:prstGeom>
              <a:blipFill>
                <a:blip r:embed="rId4"/>
                <a:stretch>
                  <a:fillRect l="-3279" r="-2732" b="-15385"/>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B57C6AC9-CC8B-4149-894D-AD0FF65228CE}"/>
              </a:ext>
            </a:extLst>
          </p:cNvPr>
          <p:cNvSpPr txBox="1"/>
          <p:nvPr/>
        </p:nvSpPr>
        <p:spPr>
          <a:xfrm>
            <a:off x="5500255" y="1957714"/>
            <a:ext cx="4453463" cy="707886"/>
          </a:xfrm>
          <a:prstGeom prst="rect">
            <a:avLst/>
          </a:prstGeom>
          <a:noFill/>
        </p:spPr>
        <p:txBody>
          <a:bodyPr wrap="none" rtlCol="0">
            <a:spAutoFit/>
          </a:bodyPr>
          <a:lstStyle/>
          <a:p>
            <a:r>
              <a:rPr lang="en-US" sz="4000" dirty="0">
                <a:solidFill>
                  <a:schemeClr val="accent4"/>
                </a:solidFill>
              </a:rPr>
              <a:t>= The Tolerance of </a:t>
            </a:r>
            <a:r>
              <a:rPr lang="en-US" sz="4000" i="1" dirty="0" err="1">
                <a:solidFill>
                  <a:schemeClr val="accent4"/>
                </a:solidFill>
              </a:rPr>
              <a:t>X</a:t>
            </a:r>
            <a:r>
              <a:rPr lang="en-US" sz="4000" i="1" baseline="-25000" dirty="0" err="1">
                <a:solidFill>
                  <a:schemeClr val="accent4"/>
                </a:solidFill>
              </a:rPr>
              <a:t>j</a:t>
            </a:r>
            <a:endParaRPr lang="en-US" sz="4000" i="1" dirty="0">
              <a:solidFill>
                <a:schemeClr val="accent4"/>
              </a:solidFill>
            </a:endParaRPr>
          </a:p>
        </p:txBody>
      </p:sp>
      <p:sp>
        <p:nvSpPr>
          <p:cNvPr id="7" name="TextBox 6">
            <a:extLst>
              <a:ext uri="{FF2B5EF4-FFF2-40B4-BE49-F238E27FC236}">
                <a16:creationId xmlns:a16="http://schemas.microsoft.com/office/drawing/2014/main" id="{C1591C0C-7586-AD4C-B53B-D70F927AA38D}"/>
              </a:ext>
            </a:extLst>
          </p:cNvPr>
          <p:cNvSpPr txBox="1"/>
          <p:nvPr/>
        </p:nvSpPr>
        <p:spPr>
          <a:xfrm>
            <a:off x="1301578" y="3315027"/>
            <a:ext cx="9266197" cy="1200329"/>
          </a:xfrm>
          <a:prstGeom prst="rect">
            <a:avLst/>
          </a:prstGeom>
          <a:noFill/>
        </p:spPr>
        <p:txBody>
          <a:bodyPr wrap="square" rtlCol="0">
            <a:spAutoFit/>
          </a:bodyPr>
          <a:lstStyle/>
          <a:p>
            <a:r>
              <a:rPr lang="en-US" sz="3600" dirty="0"/>
              <a:t>A measure of the </a:t>
            </a:r>
            <a:r>
              <a:rPr lang="en-US" sz="3600" i="1" dirty="0"/>
              <a:t>independence</a:t>
            </a:r>
            <a:r>
              <a:rPr lang="en-US" sz="3600" dirty="0"/>
              <a:t> of </a:t>
            </a:r>
            <a:r>
              <a:rPr lang="en-US" sz="3600" dirty="0" err="1"/>
              <a:t>X</a:t>
            </a:r>
            <a:r>
              <a:rPr lang="en-US" sz="3600" baseline="-25000" dirty="0" err="1"/>
              <a:t>j</a:t>
            </a:r>
            <a:r>
              <a:rPr lang="en-US" sz="3600" dirty="0"/>
              <a:t> from the other predictors (i.e., measures the </a:t>
            </a:r>
            <a:r>
              <a:rPr lang="en-US" sz="3600" i="1" dirty="0"/>
              <a:t>collinearity</a:t>
            </a:r>
            <a:r>
              <a:rPr lang="en-US" sz="3600" dirty="0"/>
              <a:t>)</a:t>
            </a:r>
          </a:p>
        </p:txBody>
      </p:sp>
    </p:spTree>
    <p:extLst>
      <p:ext uri="{BB962C8B-B14F-4D97-AF65-F5344CB8AC3E}">
        <p14:creationId xmlns:p14="http://schemas.microsoft.com/office/powerpoint/2010/main" val="3010514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4C5EF-04C6-9843-A223-3160AD473D72}"/>
              </a:ext>
            </a:extLst>
          </p:cNvPr>
          <p:cNvSpPr>
            <a:spLocks noGrp="1"/>
          </p:cNvSpPr>
          <p:nvPr>
            <p:ph type="title"/>
          </p:nvPr>
        </p:nvSpPr>
        <p:spPr/>
        <p:txBody>
          <a:bodyPr>
            <a:noAutofit/>
          </a:bodyPr>
          <a:lstStyle/>
          <a:p>
            <a:r>
              <a:rPr lang="en-US" b="1" dirty="0">
                <a:solidFill>
                  <a:schemeClr val="accent1"/>
                </a:solidFill>
                <a:latin typeface="Georgia" panose="02040502050405020303" pitchFamily="18" charset="0"/>
              </a:rPr>
              <a:t>Inference: Regression Coefficients</a:t>
            </a:r>
            <a:endParaRPr lang="en-US" b="1" dirty="0">
              <a:latin typeface="Georgia" panose="02040502050405020303" pitchFamily="18" charset="0"/>
            </a:endParaRPr>
          </a:p>
        </p:txBody>
      </p:sp>
      <p:sp>
        <p:nvSpPr>
          <p:cNvPr id="3" name="TextBox 2">
            <a:extLst>
              <a:ext uri="{FF2B5EF4-FFF2-40B4-BE49-F238E27FC236}">
                <a16:creationId xmlns:a16="http://schemas.microsoft.com/office/drawing/2014/main" id="{972E3B59-FC49-DD4D-9E47-B1436E93DD1C}"/>
              </a:ext>
            </a:extLst>
          </p:cNvPr>
          <p:cNvSpPr txBox="1"/>
          <p:nvPr/>
        </p:nvSpPr>
        <p:spPr>
          <a:xfrm>
            <a:off x="838200" y="1843088"/>
            <a:ext cx="4112921" cy="707886"/>
          </a:xfrm>
          <a:prstGeom prst="rect">
            <a:avLst/>
          </a:prstGeom>
          <a:noFill/>
        </p:spPr>
        <p:txBody>
          <a:bodyPr wrap="none" rtlCol="0">
            <a:spAutoFit/>
          </a:bodyPr>
          <a:lstStyle/>
          <a:p>
            <a:r>
              <a:rPr lang="en-US" sz="4000" dirty="0">
                <a:solidFill>
                  <a:schemeClr val="bg2"/>
                </a:solidFill>
              </a:rPr>
              <a:t>The Standard Error</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6CBD78A-8122-9047-A410-23C01E6D50FD}"/>
                  </a:ext>
                </a:extLst>
              </p:cNvPr>
              <p:cNvSpPr txBox="1"/>
              <p:nvPr/>
            </p:nvSpPr>
            <p:spPr>
              <a:xfrm>
                <a:off x="2544550" y="2721698"/>
                <a:ext cx="6780254" cy="163685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solidFill>
                                <a:srgbClr val="EEF1F2"/>
                              </a:solidFill>
                              <a:latin typeface="Cambria Math" panose="02040503050406030204" pitchFamily="18" charset="0"/>
                            </a:rPr>
                          </m:ctrlPr>
                        </m:sSubPr>
                        <m:e>
                          <m:r>
                            <a:rPr lang="en-US" sz="3600" b="0" i="1" smtClean="0">
                              <a:solidFill>
                                <a:srgbClr val="EEF1F2"/>
                              </a:solidFill>
                              <a:latin typeface="Cambria Math" panose="02040503050406030204" pitchFamily="18" charset="0"/>
                            </a:rPr>
                            <m:t>𝑆𝐸</m:t>
                          </m:r>
                          <m:r>
                            <a:rPr lang="en-US" sz="3600" b="0" i="1" smtClean="0">
                              <a:solidFill>
                                <a:srgbClr val="EEF1F2"/>
                              </a:solidFill>
                              <a:latin typeface="Cambria Math" panose="02040503050406030204" pitchFamily="18" charset="0"/>
                            </a:rPr>
                            <m:t>(</m:t>
                          </m:r>
                          <m:r>
                            <a:rPr lang="en-US" sz="3600" b="0" i="1" smtClean="0">
                              <a:solidFill>
                                <a:srgbClr val="EEF1F2"/>
                              </a:solidFill>
                              <a:latin typeface="Cambria Math" panose="02040503050406030204" pitchFamily="18" charset="0"/>
                            </a:rPr>
                            <m:t>𝑏</m:t>
                          </m:r>
                        </m:e>
                        <m:sub>
                          <m:r>
                            <a:rPr lang="en-US" sz="3600" b="0" i="1" smtClean="0">
                              <a:solidFill>
                                <a:srgbClr val="EEF1F2"/>
                              </a:solidFill>
                              <a:latin typeface="Cambria Math" panose="02040503050406030204" pitchFamily="18" charset="0"/>
                            </a:rPr>
                            <m:t>𝑗</m:t>
                          </m:r>
                        </m:sub>
                      </m:sSub>
                      <m:r>
                        <a:rPr lang="en-US" sz="3600" b="0" i="1" smtClean="0">
                          <a:solidFill>
                            <a:srgbClr val="EEF1F2"/>
                          </a:solidFill>
                          <a:latin typeface="Cambria Math" panose="02040503050406030204" pitchFamily="18" charset="0"/>
                        </a:rPr>
                        <m:t>)=</m:t>
                      </m:r>
                      <m:rad>
                        <m:radPr>
                          <m:degHide m:val="on"/>
                          <m:ctrlPr>
                            <a:rPr lang="en-US" sz="3600" b="0" i="1" smtClean="0">
                              <a:solidFill>
                                <a:srgbClr val="EEF1F2"/>
                              </a:solidFill>
                              <a:latin typeface="Cambria Math" panose="02040503050406030204" pitchFamily="18" charset="0"/>
                            </a:rPr>
                          </m:ctrlPr>
                        </m:radPr>
                        <m:deg/>
                        <m:e>
                          <m:f>
                            <m:fPr>
                              <m:ctrlPr>
                                <a:rPr lang="en-US" sz="3600" i="1">
                                  <a:solidFill>
                                    <a:srgbClr val="EEF1F2"/>
                                  </a:solidFill>
                                  <a:latin typeface="Cambria Math" panose="02040503050406030204" pitchFamily="18" charset="0"/>
                                </a:rPr>
                              </m:ctrlPr>
                            </m:fPr>
                            <m:num>
                              <m:r>
                                <a:rPr lang="en-US" sz="3600" i="1">
                                  <a:solidFill>
                                    <a:srgbClr val="EEF1F2"/>
                                  </a:solidFill>
                                  <a:latin typeface="Cambria Math" panose="02040503050406030204" pitchFamily="18" charset="0"/>
                                </a:rPr>
                                <m:t>𝑀</m:t>
                              </m:r>
                              <m:sSub>
                                <m:sSubPr>
                                  <m:ctrlPr>
                                    <a:rPr lang="en-US" sz="3600" i="1">
                                      <a:solidFill>
                                        <a:srgbClr val="EEF1F2"/>
                                      </a:solidFill>
                                      <a:latin typeface="Cambria Math" panose="02040503050406030204" pitchFamily="18" charset="0"/>
                                    </a:rPr>
                                  </m:ctrlPr>
                                </m:sSubPr>
                                <m:e>
                                  <m:r>
                                    <a:rPr lang="en-US" sz="3600" i="1">
                                      <a:solidFill>
                                        <a:srgbClr val="EEF1F2"/>
                                      </a:solidFill>
                                      <a:latin typeface="Cambria Math" panose="02040503050406030204" pitchFamily="18" charset="0"/>
                                    </a:rPr>
                                    <m:t>𝑆</m:t>
                                  </m:r>
                                </m:e>
                                <m:sub>
                                  <m:r>
                                    <a:rPr lang="en-US" sz="3600" i="1">
                                      <a:solidFill>
                                        <a:srgbClr val="EEF1F2"/>
                                      </a:solidFill>
                                      <a:latin typeface="Cambria Math" panose="02040503050406030204" pitchFamily="18" charset="0"/>
                                    </a:rPr>
                                    <m:t>𝑟𝑒𝑠𝑖𝑑𝑢𝑎𝑙</m:t>
                                  </m:r>
                                </m:sub>
                              </m:sSub>
                            </m:num>
                            <m:den>
                              <m:r>
                                <a:rPr lang="en-US" sz="3600" b="0" i="1" smtClean="0">
                                  <a:solidFill>
                                    <a:srgbClr val="EEF1F2"/>
                                  </a:solidFill>
                                  <a:latin typeface="Cambria Math" panose="02040503050406030204" pitchFamily="18" charset="0"/>
                                </a:rPr>
                                <m:t>(</m:t>
                              </m:r>
                              <m:r>
                                <a:rPr lang="en-US" sz="3600" i="1">
                                  <a:solidFill>
                                    <a:srgbClr val="EEF1F2"/>
                                  </a:solidFill>
                                  <a:latin typeface="Cambria Math" panose="02040503050406030204" pitchFamily="18" charset="0"/>
                                </a:rPr>
                                <m:t>𝑁</m:t>
                              </m:r>
                              <m:r>
                                <a:rPr lang="en-US" sz="3600" b="0" i="1" smtClean="0">
                                  <a:solidFill>
                                    <a:srgbClr val="EEF1F2"/>
                                  </a:solidFill>
                                  <a:latin typeface="Cambria Math" panose="02040503050406030204" pitchFamily="18" charset="0"/>
                                </a:rPr>
                                <m:t>)</m:t>
                              </m:r>
                              <m:r>
                                <a:rPr lang="en-US" sz="3600" i="1">
                                  <a:solidFill>
                                    <a:srgbClr val="EEF1F2"/>
                                  </a:solidFill>
                                  <a:latin typeface="Cambria Math" panose="02040503050406030204" pitchFamily="18" charset="0"/>
                                </a:rPr>
                                <m:t> </m:t>
                              </m:r>
                              <m:r>
                                <a:rPr lang="en-US" sz="3600" i="1">
                                  <a:solidFill>
                                    <a:srgbClr val="EEF1F2"/>
                                  </a:solidFill>
                                  <a:latin typeface="Cambria Math" panose="02040503050406030204" pitchFamily="18" charset="0"/>
                                </a:rPr>
                                <m:t>𝑉𝑎𝑟</m:t>
                              </m:r>
                              <m:d>
                                <m:dPr>
                                  <m:ctrlPr>
                                    <a:rPr lang="en-US" sz="3600" i="1">
                                      <a:solidFill>
                                        <a:srgbClr val="EEF1F2"/>
                                      </a:solidFill>
                                      <a:latin typeface="Cambria Math" panose="02040503050406030204" pitchFamily="18" charset="0"/>
                                    </a:rPr>
                                  </m:ctrlPr>
                                </m:dPr>
                                <m:e>
                                  <m:sSub>
                                    <m:sSubPr>
                                      <m:ctrlPr>
                                        <a:rPr lang="en-US" sz="3600" i="1">
                                          <a:solidFill>
                                            <a:srgbClr val="EEF1F2"/>
                                          </a:solidFill>
                                          <a:latin typeface="Cambria Math" panose="02040503050406030204" pitchFamily="18" charset="0"/>
                                        </a:rPr>
                                      </m:ctrlPr>
                                    </m:sSubPr>
                                    <m:e>
                                      <m:r>
                                        <a:rPr lang="en-US" sz="3600" i="1">
                                          <a:solidFill>
                                            <a:srgbClr val="EEF1F2"/>
                                          </a:solidFill>
                                          <a:latin typeface="Cambria Math" panose="02040503050406030204" pitchFamily="18" charset="0"/>
                                        </a:rPr>
                                        <m:t>𝑋</m:t>
                                      </m:r>
                                    </m:e>
                                    <m:sub>
                                      <m:r>
                                        <a:rPr lang="en-US" sz="3600" i="1">
                                          <a:solidFill>
                                            <a:srgbClr val="EEF1F2"/>
                                          </a:solidFill>
                                          <a:latin typeface="Cambria Math" panose="02040503050406030204" pitchFamily="18" charset="0"/>
                                        </a:rPr>
                                        <m:t>𝑗</m:t>
                                      </m:r>
                                    </m:sub>
                                  </m:sSub>
                                </m:e>
                              </m:d>
                              <m:r>
                                <a:rPr lang="en-US" sz="3600" i="1">
                                  <a:solidFill>
                                    <a:srgbClr val="EEF1F2"/>
                                  </a:solidFill>
                                  <a:latin typeface="Cambria Math" panose="02040503050406030204" pitchFamily="18" charset="0"/>
                                </a:rPr>
                                <m:t> (1 −</m:t>
                              </m:r>
                              <m:sSubSup>
                                <m:sSubSupPr>
                                  <m:ctrlPr>
                                    <a:rPr lang="en-US" sz="3600" i="1">
                                      <a:solidFill>
                                        <a:srgbClr val="EEF1F2"/>
                                      </a:solidFill>
                                      <a:latin typeface="Cambria Math" panose="02040503050406030204" pitchFamily="18" charset="0"/>
                                    </a:rPr>
                                  </m:ctrlPr>
                                </m:sSubSupPr>
                                <m:e>
                                  <m:r>
                                    <a:rPr lang="en-US" sz="3600" i="1">
                                      <a:solidFill>
                                        <a:srgbClr val="EEF1F2"/>
                                      </a:solidFill>
                                      <a:latin typeface="Cambria Math" panose="02040503050406030204" pitchFamily="18" charset="0"/>
                                    </a:rPr>
                                    <m:t>𝑅</m:t>
                                  </m:r>
                                </m:e>
                                <m:sub>
                                  <m:r>
                                    <a:rPr lang="en-US" sz="3600" i="1">
                                      <a:solidFill>
                                        <a:srgbClr val="EEF1F2"/>
                                      </a:solidFill>
                                      <a:latin typeface="Cambria Math" panose="02040503050406030204" pitchFamily="18" charset="0"/>
                                    </a:rPr>
                                    <m:t>𝑗</m:t>
                                  </m:r>
                                </m:sub>
                                <m:sup>
                                  <m:r>
                                    <a:rPr lang="en-US" sz="3600" i="1">
                                      <a:solidFill>
                                        <a:srgbClr val="EEF1F2"/>
                                      </a:solidFill>
                                      <a:latin typeface="Cambria Math" panose="02040503050406030204" pitchFamily="18" charset="0"/>
                                    </a:rPr>
                                    <m:t>2</m:t>
                                  </m:r>
                                </m:sup>
                              </m:sSubSup>
                              <m:r>
                                <a:rPr lang="en-US" sz="3600" i="1">
                                  <a:solidFill>
                                    <a:srgbClr val="EEF1F2"/>
                                  </a:solidFill>
                                  <a:latin typeface="Cambria Math" panose="02040503050406030204" pitchFamily="18" charset="0"/>
                                </a:rPr>
                                <m:t>)</m:t>
                              </m:r>
                            </m:den>
                          </m:f>
                        </m:e>
                      </m:rad>
                    </m:oMath>
                  </m:oMathPara>
                </a14:m>
                <a:endParaRPr lang="en-US" sz="3600" dirty="0">
                  <a:solidFill>
                    <a:srgbClr val="EEF1F2"/>
                  </a:solidFill>
                </a:endParaRPr>
              </a:p>
            </p:txBody>
          </p:sp>
        </mc:Choice>
        <mc:Fallback xmlns="">
          <p:sp>
            <p:nvSpPr>
              <p:cNvPr id="9" name="TextBox 8">
                <a:extLst>
                  <a:ext uri="{FF2B5EF4-FFF2-40B4-BE49-F238E27FC236}">
                    <a16:creationId xmlns:a16="http://schemas.microsoft.com/office/drawing/2014/main" id="{56CBD78A-8122-9047-A410-23C01E6D50FD}"/>
                  </a:ext>
                </a:extLst>
              </p:cNvPr>
              <p:cNvSpPr txBox="1">
                <a:spLocks noRot="1" noChangeAspect="1" noMove="1" noResize="1" noEditPoints="1" noAdjustHandles="1" noChangeArrowheads="1" noChangeShapeType="1" noTextEdit="1"/>
              </p:cNvSpPr>
              <p:nvPr/>
            </p:nvSpPr>
            <p:spPr>
              <a:xfrm>
                <a:off x="2544550" y="2721698"/>
                <a:ext cx="6780254" cy="1636858"/>
              </a:xfrm>
              <a:prstGeom prst="rect">
                <a:avLst/>
              </a:prstGeom>
              <a:blipFill>
                <a:blip r:embed="rId3"/>
                <a:stretch>
                  <a:fillRect l="-935" r="-1869"/>
                </a:stretch>
              </a:blipFill>
            </p:spPr>
            <p:txBody>
              <a:bodyPr/>
              <a:lstStyle/>
              <a:p>
                <a:r>
                  <a:rPr lang="en-US">
                    <a:noFill/>
                  </a:rPr>
                  <a:t> </a:t>
                </a:r>
              </a:p>
            </p:txBody>
          </p:sp>
        </mc:Fallback>
      </mc:AlternateContent>
      <p:sp>
        <p:nvSpPr>
          <p:cNvPr id="4" name="Rectangle 3">
            <a:extLst>
              <a:ext uri="{FF2B5EF4-FFF2-40B4-BE49-F238E27FC236}">
                <a16:creationId xmlns:a16="http://schemas.microsoft.com/office/drawing/2014/main" id="{2DEA582E-6214-BD40-9E73-A4DB32AC07AD}"/>
              </a:ext>
            </a:extLst>
          </p:cNvPr>
          <p:cNvSpPr/>
          <p:nvPr/>
        </p:nvSpPr>
        <p:spPr>
          <a:xfrm>
            <a:off x="838200" y="1678355"/>
            <a:ext cx="4405745" cy="1369646"/>
          </a:xfrm>
          <a:prstGeom prst="rect">
            <a:avLst/>
          </a:prstGeom>
          <a:solidFill>
            <a:schemeClr val="accent2">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5030F888-6BFD-284C-8196-08E14D76C2C8}"/>
                  </a:ext>
                </a:extLst>
              </p:cNvPr>
              <p:cNvSpPr txBox="1"/>
              <p:nvPr/>
            </p:nvSpPr>
            <p:spPr>
              <a:xfrm>
                <a:off x="1738029" y="1957714"/>
                <a:ext cx="2313262" cy="81092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accent4"/>
                          </a:solidFill>
                          <a:latin typeface="Cambria Math" panose="02040503050406030204" pitchFamily="18" charset="0"/>
                        </a:rPr>
                        <m:t>(1 −</m:t>
                      </m:r>
                      <m:sSubSup>
                        <m:sSubSupPr>
                          <m:ctrlPr>
                            <a:rPr lang="en-US" sz="4000" i="1">
                              <a:solidFill>
                                <a:schemeClr val="accent4"/>
                              </a:solidFill>
                              <a:latin typeface="Cambria Math" panose="02040503050406030204" pitchFamily="18" charset="0"/>
                            </a:rPr>
                          </m:ctrlPr>
                        </m:sSubSupPr>
                        <m:e>
                          <m:r>
                            <a:rPr lang="en-US" sz="4000" i="1">
                              <a:solidFill>
                                <a:schemeClr val="accent4"/>
                              </a:solidFill>
                              <a:latin typeface="Cambria Math" panose="02040503050406030204" pitchFamily="18" charset="0"/>
                            </a:rPr>
                            <m:t>𝑅</m:t>
                          </m:r>
                        </m:e>
                        <m:sub>
                          <m:r>
                            <a:rPr lang="en-US" sz="4000" i="1">
                              <a:solidFill>
                                <a:schemeClr val="accent4"/>
                              </a:solidFill>
                              <a:latin typeface="Cambria Math" panose="02040503050406030204" pitchFamily="18" charset="0"/>
                            </a:rPr>
                            <m:t>𝑗</m:t>
                          </m:r>
                        </m:sub>
                        <m:sup>
                          <m:r>
                            <a:rPr lang="en-US" sz="4000" i="1">
                              <a:solidFill>
                                <a:schemeClr val="accent4"/>
                              </a:solidFill>
                              <a:latin typeface="Cambria Math" panose="02040503050406030204" pitchFamily="18" charset="0"/>
                            </a:rPr>
                            <m:t>2</m:t>
                          </m:r>
                        </m:sup>
                      </m:sSubSup>
                      <m:r>
                        <a:rPr lang="en-US" sz="4000" i="1">
                          <a:solidFill>
                            <a:schemeClr val="accent4"/>
                          </a:solidFill>
                          <a:latin typeface="Cambria Math" panose="02040503050406030204" pitchFamily="18" charset="0"/>
                        </a:rPr>
                        <m:t>)</m:t>
                      </m:r>
                    </m:oMath>
                  </m:oMathPara>
                </a14:m>
                <a:endParaRPr lang="en-US" sz="4000" dirty="0">
                  <a:solidFill>
                    <a:schemeClr val="accent4"/>
                  </a:solidFill>
                </a:endParaRPr>
              </a:p>
            </p:txBody>
          </p:sp>
        </mc:Choice>
        <mc:Fallback xmlns="">
          <p:sp>
            <p:nvSpPr>
              <p:cNvPr id="15" name="TextBox 14">
                <a:extLst>
                  <a:ext uri="{FF2B5EF4-FFF2-40B4-BE49-F238E27FC236}">
                    <a16:creationId xmlns:a16="http://schemas.microsoft.com/office/drawing/2014/main" id="{5030F888-6BFD-284C-8196-08E14D76C2C8}"/>
                  </a:ext>
                </a:extLst>
              </p:cNvPr>
              <p:cNvSpPr txBox="1">
                <a:spLocks noRot="1" noChangeAspect="1" noMove="1" noResize="1" noEditPoints="1" noAdjustHandles="1" noChangeArrowheads="1" noChangeShapeType="1" noTextEdit="1"/>
              </p:cNvSpPr>
              <p:nvPr/>
            </p:nvSpPr>
            <p:spPr>
              <a:xfrm>
                <a:off x="1738029" y="1957714"/>
                <a:ext cx="2313262" cy="810928"/>
              </a:xfrm>
              <a:prstGeom prst="rect">
                <a:avLst/>
              </a:prstGeom>
              <a:blipFill>
                <a:blip r:embed="rId4"/>
                <a:stretch>
                  <a:fillRect l="-3279" r="-2732" b="-15385"/>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B57C6AC9-CC8B-4149-894D-AD0FF65228CE}"/>
              </a:ext>
            </a:extLst>
          </p:cNvPr>
          <p:cNvSpPr txBox="1"/>
          <p:nvPr/>
        </p:nvSpPr>
        <p:spPr>
          <a:xfrm>
            <a:off x="5500255" y="1957714"/>
            <a:ext cx="4453463" cy="707886"/>
          </a:xfrm>
          <a:prstGeom prst="rect">
            <a:avLst/>
          </a:prstGeom>
          <a:noFill/>
        </p:spPr>
        <p:txBody>
          <a:bodyPr wrap="none" rtlCol="0">
            <a:spAutoFit/>
          </a:bodyPr>
          <a:lstStyle/>
          <a:p>
            <a:r>
              <a:rPr lang="en-US" sz="4000" dirty="0">
                <a:solidFill>
                  <a:schemeClr val="accent4"/>
                </a:solidFill>
              </a:rPr>
              <a:t>= The Tolerance of </a:t>
            </a:r>
            <a:r>
              <a:rPr lang="en-US" sz="4000" i="1" dirty="0" err="1">
                <a:solidFill>
                  <a:schemeClr val="accent4"/>
                </a:solidFill>
              </a:rPr>
              <a:t>X</a:t>
            </a:r>
            <a:r>
              <a:rPr lang="en-US" sz="4000" i="1" baseline="-25000" dirty="0" err="1">
                <a:solidFill>
                  <a:schemeClr val="accent4"/>
                </a:solidFill>
              </a:rPr>
              <a:t>j</a:t>
            </a:r>
            <a:endParaRPr lang="en-US" sz="4000" i="1" dirty="0">
              <a:solidFill>
                <a:schemeClr val="accent4"/>
              </a:solidFill>
            </a:endParaRPr>
          </a:p>
        </p:txBody>
      </p:sp>
      <p:sp>
        <p:nvSpPr>
          <p:cNvPr id="7" name="TextBox 6">
            <a:extLst>
              <a:ext uri="{FF2B5EF4-FFF2-40B4-BE49-F238E27FC236}">
                <a16:creationId xmlns:a16="http://schemas.microsoft.com/office/drawing/2014/main" id="{C1591C0C-7586-AD4C-B53B-D70F927AA38D}"/>
              </a:ext>
            </a:extLst>
          </p:cNvPr>
          <p:cNvSpPr txBox="1"/>
          <p:nvPr/>
        </p:nvSpPr>
        <p:spPr>
          <a:xfrm>
            <a:off x="1301578" y="3314069"/>
            <a:ext cx="9266197" cy="1200329"/>
          </a:xfrm>
          <a:prstGeom prst="rect">
            <a:avLst/>
          </a:prstGeom>
          <a:noFill/>
        </p:spPr>
        <p:txBody>
          <a:bodyPr wrap="square" rtlCol="0">
            <a:spAutoFit/>
          </a:bodyPr>
          <a:lstStyle/>
          <a:p>
            <a:r>
              <a:rPr lang="en-US" sz="3600" dirty="0"/>
              <a:t>A measure of the </a:t>
            </a:r>
            <a:r>
              <a:rPr lang="en-US" sz="3600" i="1" dirty="0"/>
              <a:t>independence</a:t>
            </a:r>
            <a:r>
              <a:rPr lang="en-US" sz="3600" dirty="0"/>
              <a:t> of </a:t>
            </a:r>
            <a:r>
              <a:rPr lang="en-US" sz="3600" dirty="0" err="1"/>
              <a:t>X</a:t>
            </a:r>
            <a:r>
              <a:rPr lang="en-US" sz="3600" baseline="-25000" dirty="0" err="1"/>
              <a:t>j</a:t>
            </a:r>
            <a:r>
              <a:rPr lang="en-US" sz="3600" dirty="0"/>
              <a:t> from the other predictors (i.e., measures the </a:t>
            </a:r>
            <a:r>
              <a:rPr lang="en-US" sz="3600" i="1" dirty="0"/>
              <a:t>collinearity</a:t>
            </a:r>
            <a:r>
              <a:rPr lang="en-US" sz="3600" dirty="0"/>
              <a:t>)</a:t>
            </a: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495AFD34-14C1-7341-A39A-3B71F0BA0802}"/>
                  </a:ext>
                </a:extLst>
              </p:cNvPr>
              <p:cNvSpPr txBox="1"/>
              <p:nvPr/>
            </p:nvSpPr>
            <p:spPr>
              <a:xfrm>
                <a:off x="1610427" y="4956783"/>
                <a:ext cx="8186728" cy="148053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sz="4000" b="0" i="0" smtClean="0">
                          <a:solidFill>
                            <a:schemeClr val="accent4"/>
                          </a:solidFill>
                          <a:latin typeface="Cambria Math" panose="02040503050406030204" pitchFamily="18" charset="0"/>
                        </a:rPr>
                        <m:t>Variance</m:t>
                      </m:r>
                      <m:r>
                        <a:rPr lang="en-US" sz="4000" b="0" i="0" smtClean="0">
                          <a:solidFill>
                            <a:schemeClr val="accent4"/>
                          </a:solidFill>
                          <a:latin typeface="Cambria Math" panose="02040503050406030204" pitchFamily="18" charset="0"/>
                        </a:rPr>
                        <m:t> </m:t>
                      </m:r>
                      <m:r>
                        <m:rPr>
                          <m:sty m:val="p"/>
                        </m:rPr>
                        <a:rPr lang="en-US" sz="4000" b="0" i="0" smtClean="0">
                          <a:solidFill>
                            <a:schemeClr val="accent4"/>
                          </a:solidFill>
                          <a:latin typeface="Cambria Math" panose="02040503050406030204" pitchFamily="18" charset="0"/>
                        </a:rPr>
                        <m:t>Inflation</m:t>
                      </m:r>
                      <m:r>
                        <a:rPr lang="en-US" sz="4000" b="0" i="0" smtClean="0">
                          <a:solidFill>
                            <a:schemeClr val="accent4"/>
                          </a:solidFill>
                          <a:latin typeface="Cambria Math" panose="02040503050406030204" pitchFamily="18" charset="0"/>
                        </a:rPr>
                        <m:t> </m:t>
                      </m:r>
                      <m:r>
                        <m:rPr>
                          <m:sty m:val="p"/>
                        </m:rPr>
                        <a:rPr lang="en-US" sz="4000" b="0" i="0" smtClean="0">
                          <a:solidFill>
                            <a:schemeClr val="accent4"/>
                          </a:solidFill>
                          <a:latin typeface="Cambria Math" panose="02040503050406030204" pitchFamily="18" charset="0"/>
                        </a:rPr>
                        <m:t>Facto</m:t>
                      </m:r>
                      <m:sSub>
                        <m:sSubPr>
                          <m:ctrlPr>
                            <a:rPr lang="en-US" sz="4000" b="0" i="1" smtClean="0">
                              <a:solidFill>
                                <a:schemeClr val="accent4"/>
                              </a:solidFill>
                              <a:latin typeface="Cambria Math" panose="02040503050406030204" pitchFamily="18" charset="0"/>
                            </a:rPr>
                          </m:ctrlPr>
                        </m:sSubPr>
                        <m:e>
                          <m:r>
                            <m:rPr>
                              <m:sty m:val="p"/>
                            </m:rPr>
                            <a:rPr lang="en-US" sz="4000" b="0" i="0" smtClean="0">
                              <a:solidFill>
                                <a:schemeClr val="accent4"/>
                              </a:solidFill>
                              <a:latin typeface="Cambria Math" panose="02040503050406030204" pitchFamily="18" charset="0"/>
                            </a:rPr>
                            <m:t>r</m:t>
                          </m:r>
                        </m:e>
                        <m:sub>
                          <m:r>
                            <a:rPr lang="en-US" sz="4000" b="0" i="1" smtClean="0">
                              <a:solidFill>
                                <a:schemeClr val="accent4"/>
                              </a:solidFill>
                              <a:latin typeface="Cambria Math" panose="02040503050406030204" pitchFamily="18" charset="0"/>
                            </a:rPr>
                            <m:t>𝑗</m:t>
                          </m:r>
                        </m:sub>
                      </m:sSub>
                      <m:r>
                        <a:rPr lang="en-US" sz="4000" b="0" i="1" smtClean="0">
                          <a:solidFill>
                            <a:schemeClr val="accent4"/>
                          </a:solidFill>
                          <a:latin typeface="Cambria Math" panose="02040503050406030204" pitchFamily="18" charset="0"/>
                        </a:rPr>
                        <m:t>= </m:t>
                      </m:r>
                      <m:f>
                        <m:fPr>
                          <m:ctrlPr>
                            <a:rPr lang="en-US" sz="4000" b="0" i="1" smtClean="0">
                              <a:solidFill>
                                <a:schemeClr val="accent4"/>
                              </a:solidFill>
                              <a:latin typeface="Cambria Math" panose="02040503050406030204" pitchFamily="18" charset="0"/>
                            </a:rPr>
                          </m:ctrlPr>
                        </m:fPr>
                        <m:num>
                          <m:r>
                            <a:rPr lang="en-US" sz="4000" b="0" i="1" smtClean="0">
                              <a:solidFill>
                                <a:schemeClr val="accent4"/>
                              </a:solidFill>
                              <a:latin typeface="Cambria Math" panose="02040503050406030204" pitchFamily="18" charset="0"/>
                            </a:rPr>
                            <m:t>1</m:t>
                          </m:r>
                        </m:num>
                        <m:den>
                          <m:r>
                            <a:rPr lang="en-US" sz="4000" i="1" smtClean="0">
                              <a:solidFill>
                                <a:schemeClr val="accent4"/>
                              </a:solidFill>
                              <a:latin typeface="Cambria Math" panose="02040503050406030204" pitchFamily="18" charset="0"/>
                            </a:rPr>
                            <m:t>1 −</m:t>
                          </m:r>
                          <m:sSubSup>
                            <m:sSubSupPr>
                              <m:ctrlPr>
                                <a:rPr lang="en-US" sz="4000" i="1">
                                  <a:solidFill>
                                    <a:schemeClr val="accent4"/>
                                  </a:solidFill>
                                  <a:latin typeface="Cambria Math" panose="02040503050406030204" pitchFamily="18" charset="0"/>
                                </a:rPr>
                              </m:ctrlPr>
                            </m:sSubSupPr>
                            <m:e>
                              <m:r>
                                <a:rPr lang="en-US" sz="4000" i="1">
                                  <a:solidFill>
                                    <a:schemeClr val="accent4"/>
                                  </a:solidFill>
                                  <a:latin typeface="Cambria Math" panose="02040503050406030204" pitchFamily="18" charset="0"/>
                                </a:rPr>
                                <m:t>𝑅</m:t>
                              </m:r>
                            </m:e>
                            <m:sub>
                              <m:r>
                                <a:rPr lang="en-US" sz="4000" i="1">
                                  <a:solidFill>
                                    <a:schemeClr val="accent4"/>
                                  </a:solidFill>
                                  <a:latin typeface="Cambria Math" panose="02040503050406030204" pitchFamily="18" charset="0"/>
                                </a:rPr>
                                <m:t>𝑗</m:t>
                              </m:r>
                            </m:sub>
                            <m:sup>
                              <m:r>
                                <a:rPr lang="en-US" sz="4000" i="1">
                                  <a:solidFill>
                                    <a:schemeClr val="accent4"/>
                                  </a:solidFill>
                                  <a:latin typeface="Cambria Math" panose="02040503050406030204" pitchFamily="18" charset="0"/>
                                </a:rPr>
                                <m:t>2</m:t>
                              </m:r>
                            </m:sup>
                          </m:sSubSup>
                        </m:den>
                      </m:f>
                    </m:oMath>
                  </m:oMathPara>
                </a14:m>
                <a:endParaRPr lang="en-US" sz="4000" dirty="0">
                  <a:solidFill>
                    <a:schemeClr val="accent4"/>
                  </a:solidFill>
                </a:endParaRPr>
              </a:p>
            </p:txBody>
          </p:sp>
        </mc:Choice>
        <mc:Fallback xmlns="">
          <p:sp>
            <p:nvSpPr>
              <p:cNvPr id="19" name="TextBox 18">
                <a:extLst>
                  <a:ext uri="{FF2B5EF4-FFF2-40B4-BE49-F238E27FC236}">
                    <a16:creationId xmlns:a16="http://schemas.microsoft.com/office/drawing/2014/main" id="{495AFD34-14C1-7341-A39A-3B71F0BA0802}"/>
                  </a:ext>
                </a:extLst>
              </p:cNvPr>
              <p:cNvSpPr txBox="1">
                <a:spLocks noRot="1" noChangeAspect="1" noMove="1" noResize="1" noEditPoints="1" noAdjustHandles="1" noChangeArrowheads="1" noChangeShapeType="1" noTextEdit="1"/>
              </p:cNvSpPr>
              <p:nvPr/>
            </p:nvSpPr>
            <p:spPr>
              <a:xfrm>
                <a:off x="1610427" y="4956783"/>
                <a:ext cx="8186728" cy="1480534"/>
              </a:xfrm>
              <a:prstGeom prst="rect">
                <a:avLst/>
              </a:prstGeom>
              <a:blipFill>
                <a:blip r:embed="rId5"/>
                <a:stretch>
                  <a:fillRect b="-5932"/>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624E6456-FDC6-0345-B2D5-3AB86FB5C924}"/>
              </a:ext>
            </a:extLst>
          </p:cNvPr>
          <p:cNvSpPr txBox="1"/>
          <p:nvPr/>
        </p:nvSpPr>
        <p:spPr>
          <a:xfrm>
            <a:off x="1738029" y="5824981"/>
            <a:ext cx="1495346" cy="369332"/>
          </a:xfrm>
          <a:prstGeom prst="rect">
            <a:avLst/>
          </a:prstGeom>
          <a:noFill/>
        </p:spPr>
        <p:txBody>
          <a:bodyPr wrap="none" rtlCol="0">
            <a:spAutoFit/>
          </a:bodyPr>
          <a:lstStyle/>
          <a:p>
            <a:r>
              <a:rPr lang="en-US" dirty="0"/>
              <a:t>Small = Better</a:t>
            </a:r>
          </a:p>
        </p:txBody>
      </p:sp>
    </p:spTree>
    <p:extLst>
      <p:ext uri="{BB962C8B-B14F-4D97-AF65-F5344CB8AC3E}">
        <p14:creationId xmlns:p14="http://schemas.microsoft.com/office/powerpoint/2010/main" val="6426225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4C5EF-04C6-9843-A223-3160AD473D72}"/>
              </a:ext>
            </a:extLst>
          </p:cNvPr>
          <p:cNvSpPr>
            <a:spLocks noGrp="1"/>
          </p:cNvSpPr>
          <p:nvPr>
            <p:ph type="title"/>
          </p:nvPr>
        </p:nvSpPr>
        <p:spPr/>
        <p:txBody>
          <a:bodyPr>
            <a:noAutofit/>
          </a:bodyPr>
          <a:lstStyle/>
          <a:p>
            <a:r>
              <a:rPr lang="en-US" b="1" dirty="0">
                <a:solidFill>
                  <a:schemeClr val="accent1"/>
                </a:solidFill>
                <a:latin typeface="Georgia" panose="02040502050405020303" pitchFamily="18" charset="0"/>
              </a:rPr>
              <a:t>Inference: Regression Coefficients</a:t>
            </a:r>
            <a:endParaRPr lang="en-US" b="1" dirty="0">
              <a:latin typeface="Georgia" panose="02040502050405020303" pitchFamily="18" charset="0"/>
            </a:endParaRPr>
          </a:p>
        </p:txBody>
      </p:sp>
      <p:sp>
        <p:nvSpPr>
          <p:cNvPr id="3" name="TextBox 2">
            <a:extLst>
              <a:ext uri="{FF2B5EF4-FFF2-40B4-BE49-F238E27FC236}">
                <a16:creationId xmlns:a16="http://schemas.microsoft.com/office/drawing/2014/main" id="{972E3B59-FC49-DD4D-9E47-B1436E93DD1C}"/>
              </a:ext>
            </a:extLst>
          </p:cNvPr>
          <p:cNvSpPr txBox="1"/>
          <p:nvPr/>
        </p:nvSpPr>
        <p:spPr>
          <a:xfrm>
            <a:off x="838200" y="1843088"/>
            <a:ext cx="4112921" cy="707886"/>
          </a:xfrm>
          <a:prstGeom prst="rect">
            <a:avLst/>
          </a:prstGeom>
          <a:noFill/>
        </p:spPr>
        <p:txBody>
          <a:bodyPr wrap="none" rtlCol="0">
            <a:spAutoFit/>
          </a:bodyPr>
          <a:lstStyle/>
          <a:p>
            <a:r>
              <a:rPr lang="en-US" sz="4000" dirty="0"/>
              <a:t>The Standard Error</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6CBD78A-8122-9047-A410-23C01E6D50FD}"/>
                  </a:ext>
                </a:extLst>
              </p:cNvPr>
              <p:cNvSpPr txBox="1"/>
              <p:nvPr/>
            </p:nvSpPr>
            <p:spPr>
              <a:xfrm>
                <a:off x="2544550" y="2721698"/>
                <a:ext cx="6780254" cy="163685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solidFill>
                                <a:schemeClr val="tx1"/>
                              </a:solidFill>
                              <a:latin typeface="Cambria Math" panose="02040503050406030204" pitchFamily="18" charset="0"/>
                            </a:rPr>
                          </m:ctrlPr>
                        </m:sSubPr>
                        <m:e>
                          <m:r>
                            <a:rPr lang="en-US" sz="3600" b="0" i="1" smtClean="0">
                              <a:solidFill>
                                <a:schemeClr val="tx1"/>
                              </a:solidFill>
                              <a:latin typeface="Cambria Math" panose="02040503050406030204" pitchFamily="18" charset="0"/>
                            </a:rPr>
                            <m:t>𝑆𝐸</m:t>
                          </m:r>
                          <m:r>
                            <a:rPr lang="en-US" sz="3600" b="0" i="1" smtClean="0">
                              <a:solidFill>
                                <a:schemeClr val="tx1"/>
                              </a:solidFill>
                              <a:latin typeface="Cambria Math" panose="02040503050406030204" pitchFamily="18" charset="0"/>
                            </a:rPr>
                            <m:t>(</m:t>
                          </m:r>
                          <m:r>
                            <a:rPr lang="en-US" sz="3600" b="0" i="1" smtClean="0">
                              <a:solidFill>
                                <a:schemeClr val="tx1"/>
                              </a:solidFill>
                              <a:latin typeface="Cambria Math" panose="02040503050406030204" pitchFamily="18" charset="0"/>
                            </a:rPr>
                            <m:t>𝑏</m:t>
                          </m:r>
                        </m:e>
                        <m:sub>
                          <m:r>
                            <a:rPr lang="en-US" sz="3600" b="0" i="1" smtClean="0">
                              <a:solidFill>
                                <a:schemeClr val="tx1"/>
                              </a:solidFill>
                              <a:latin typeface="Cambria Math" panose="02040503050406030204" pitchFamily="18" charset="0"/>
                            </a:rPr>
                            <m:t>𝑗</m:t>
                          </m:r>
                        </m:sub>
                      </m:sSub>
                      <m:r>
                        <a:rPr lang="en-US" sz="3600" b="0" i="1" smtClean="0">
                          <a:solidFill>
                            <a:schemeClr val="tx1"/>
                          </a:solidFill>
                          <a:latin typeface="Cambria Math" panose="02040503050406030204" pitchFamily="18" charset="0"/>
                        </a:rPr>
                        <m:t>)=</m:t>
                      </m:r>
                      <m:rad>
                        <m:radPr>
                          <m:degHide m:val="on"/>
                          <m:ctrlPr>
                            <a:rPr lang="en-US" sz="3600" b="0" i="1" smtClean="0">
                              <a:solidFill>
                                <a:schemeClr val="tx1"/>
                              </a:solidFill>
                              <a:latin typeface="Cambria Math" panose="02040503050406030204" pitchFamily="18" charset="0"/>
                            </a:rPr>
                          </m:ctrlPr>
                        </m:radPr>
                        <m:deg/>
                        <m:e>
                          <m:f>
                            <m:fPr>
                              <m:ctrlPr>
                                <a:rPr lang="en-US" sz="3600" i="1">
                                  <a:solidFill>
                                    <a:schemeClr val="tx1"/>
                                  </a:solidFill>
                                  <a:latin typeface="Cambria Math" panose="02040503050406030204" pitchFamily="18" charset="0"/>
                                </a:rPr>
                              </m:ctrlPr>
                            </m:fPr>
                            <m:num>
                              <m:r>
                                <a:rPr lang="en-US" sz="3600" i="1">
                                  <a:solidFill>
                                    <a:schemeClr val="tx1"/>
                                  </a:solidFill>
                                  <a:latin typeface="Cambria Math" panose="02040503050406030204" pitchFamily="18" charset="0"/>
                                </a:rPr>
                                <m:t>𝑀</m:t>
                              </m:r>
                              <m:sSub>
                                <m:sSubPr>
                                  <m:ctrlPr>
                                    <a:rPr lang="en-US" sz="3600" i="1">
                                      <a:solidFill>
                                        <a:schemeClr val="tx1"/>
                                      </a:solidFill>
                                      <a:latin typeface="Cambria Math" panose="02040503050406030204" pitchFamily="18" charset="0"/>
                                    </a:rPr>
                                  </m:ctrlPr>
                                </m:sSubPr>
                                <m:e>
                                  <m:r>
                                    <a:rPr lang="en-US" sz="3600" i="1">
                                      <a:solidFill>
                                        <a:schemeClr val="tx1"/>
                                      </a:solidFill>
                                      <a:latin typeface="Cambria Math" panose="02040503050406030204" pitchFamily="18" charset="0"/>
                                    </a:rPr>
                                    <m:t>𝑆</m:t>
                                  </m:r>
                                </m:e>
                                <m:sub>
                                  <m:r>
                                    <a:rPr lang="en-US" sz="3600" i="1">
                                      <a:solidFill>
                                        <a:schemeClr val="tx1"/>
                                      </a:solidFill>
                                      <a:latin typeface="Cambria Math" panose="02040503050406030204" pitchFamily="18" charset="0"/>
                                    </a:rPr>
                                    <m:t>𝑟𝑒𝑠𝑖𝑑𝑢𝑎𝑙</m:t>
                                  </m:r>
                                </m:sub>
                              </m:sSub>
                            </m:num>
                            <m:den>
                              <m:r>
                                <a:rPr lang="en-US" sz="3600" b="0" i="1" smtClean="0">
                                  <a:solidFill>
                                    <a:schemeClr val="tx1"/>
                                  </a:solidFill>
                                  <a:latin typeface="Cambria Math" panose="02040503050406030204" pitchFamily="18" charset="0"/>
                                </a:rPr>
                                <m:t>(</m:t>
                              </m:r>
                              <m:r>
                                <a:rPr lang="en-US" sz="3600" i="1">
                                  <a:solidFill>
                                    <a:schemeClr val="tx1"/>
                                  </a:solidFill>
                                  <a:latin typeface="Cambria Math" panose="02040503050406030204" pitchFamily="18" charset="0"/>
                                </a:rPr>
                                <m:t>𝑁</m:t>
                              </m:r>
                              <m:r>
                                <a:rPr lang="en-US" sz="3600" b="0" i="1" smtClean="0">
                                  <a:solidFill>
                                    <a:schemeClr val="tx1"/>
                                  </a:solidFill>
                                  <a:latin typeface="Cambria Math" panose="02040503050406030204" pitchFamily="18" charset="0"/>
                                </a:rPr>
                                <m:t>)</m:t>
                              </m:r>
                              <m:r>
                                <a:rPr lang="en-US" sz="3600" i="1">
                                  <a:solidFill>
                                    <a:schemeClr val="tx1"/>
                                  </a:solidFill>
                                  <a:latin typeface="Cambria Math" panose="02040503050406030204" pitchFamily="18" charset="0"/>
                                </a:rPr>
                                <m:t> </m:t>
                              </m:r>
                              <m:r>
                                <a:rPr lang="en-US" sz="3600" i="1">
                                  <a:solidFill>
                                    <a:schemeClr val="tx1"/>
                                  </a:solidFill>
                                  <a:latin typeface="Cambria Math" panose="02040503050406030204" pitchFamily="18" charset="0"/>
                                </a:rPr>
                                <m:t>𝑉𝑎𝑟</m:t>
                              </m:r>
                              <m:d>
                                <m:dPr>
                                  <m:ctrlPr>
                                    <a:rPr lang="en-US" sz="3600" i="1">
                                      <a:solidFill>
                                        <a:schemeClr val="tx1"/>
                                      </a:solidFill>
                                      <a:latin typeface="Cambria Math" panose="02040503050406030204" pitchFamily="18" charset="0"/>
                                    </a:rPr>
                                  </m:ctrlPr>
                                </m:dPr>
                                <m:e>
                                  <m:sSub>
                                    <m:sSubPr>
                                      <m:ctrlPr>
                                        <a:rPr lang="en-US" sz="3600" i="1">
                                          <a:solidFill>
                                            <a:schemeClr val="tx1"/>
                                          </a:solidFill>
                                          <a:latin typeface="Cambria Math" panose="02040503050406030204" pitchFamily="18" charset="0"/>
                                        </a:rPr>
                                      </m:ctrlPr>
                                    </m:sSubPr>
                                    <m:e>
                                      <m:r>
                                        <a:rPr lang="en-US" sz="3600" i="1">
                                          <a:solidFill>
                                            <a:schemeClr val="tx1"/>
                                          </a:solidFill>
                                          <a:latin typeface="Cambria Math" panose="02040503050406030204" pitchFamily="18" charset="0"/>
                                        </a:rPr>
                                        <m:t>𝑋</m:t>
                                      </m:r>
                                    </m:e>
                                    <m:sub>
                                      <m:r>
                                        <a:rPr lang="en-US" sz="3600" i="1">
                                          <a:solidFill>
                                            <a:schemeClr val="tx1"/>
                                          </a:solidFill>
                                          <a:latin typeface="Cambria Math" panose="02040503050406030204" pitchFamily="18" charset="0"/>
                                        </a:rPr>
                                        <m:t>𝑗</m:t>
                                      </m:r>
                                    </m:sub>
                                  </m:sSub>
                                </m:e>
                              </m:d>
                              <m:r>
                                <a:rPr lang="en-US" sz="3600" i="1">
                                  <a:solidFill>
                                    <a:schemeClr val="tx1"/>
                                  </a:solidFill>
                                  <a:latin typeface="Cambria Math" panose="02040503050406030204" pitchFamily="18" charset="0"/>
                                </a:rPr>
                                <m:t> (1 −</m:t>
                              </m:r>
                              <m:sSubSup>
                                <m:sSubSupPr>
                                  <m:ctrlPr>
                                    <a:rPr lang="en-US" sz="3600" i="1">
                                      <a:solidFill>
                                        <a:schemeClr val="tx1"/>
                                      </a:solidFill>
                                      <a:latin typeface="Cambria Math" panose="02040503050406030204" pitchFamily="18" charset="0"/>
                                    </a:rPr>
                                  </m:ctrlPr>
                                </m:sSubSupPr>
                                <m:e>
                                  <m:r>
                                    <a:rPr lang="en-US" sz="3600" i="1">
                                      <a:solidFill>
                                        <a:schemeClr val="tx1"/>
                                      </a:solidFill>
                                      <a:latin typeface="Cambria Math" panose="02040503050406030204" pitchFamily="18" charset="0"/>
                                    </a:rPr>
                                    <m:t>𝑅</m:t>
                                  </m:r>
                                </m:e>
                                <m:sub>
                                  <m:r>
                                    <a:rPr lang="en-US" sz="3600" i="1">
                                      <a:solidFill>
                                        <a:schemeClr val="tx1"/>
                                      </a:solidFill>
                                      <a:latin typeface="Cambria Math" panose="02040503050406030204" pitchFamily="18" charset="0"/>
                                    </a:rPr>
                                    <m:t>𝑗</m:t>
                                  </m:r>
                                </m:sub>
                                <m:sup>
                                  <m:r>
                                    <a:rPr lang="en-US" sz="3600" i="1">
                                      <a:solidFill>
                                        <a:schemeClr val="tx1"/>
                                      </a:solidFill>
                                      <a:latin typeface="Cambria Math" panose="02040503050406030204" pitchFamily="18" charset="0"/>
                                    </a:rPr>
                                    <m:t>2</m:t>
                                  </m:r>
                                </m:sup>
                              </m:sSubSup>
                              <m:r>
                                <a:rPr lang="en-US" sz="3600" i="1">
                                  <a:solidFill>
                                    <a:schemeClr val="tx1"/>
                                  </a:solidFill>
                                  <a:latin typeface="Cambria Math" panose="02040503050406030204" pitchFamily="18" charset="0"/>
                                </a:rPr>
                                <m:t>)</m:t>
                              </m:r>
                            </m:den>
                          </m:f>
                        </m:e>
                      </m:rad>
                    </m:oMath>
                  </m:oMathPara>
                </a14:m>
                <a:endParaRPr lang="en-US" sz="3600" dirty="0">
                  <a:solidFill>
                    <a:schemeClr val="tx1"/>
                  </a:solidFill>
                </a:endParaRPr>
              </a:p>
            </p:txBody>
          </p:sp>
        </mc:Choice>
        <mc:Fallback xmlns="">
          <p:sp>
            <p:nvSpPr>
              <p:cNvPr id="9" name="TextBox 8">
                <a:extLst>
                  <a:ext uri="{FF2B5EF4-FFF2-40B4-BE49-F238E27FC236}">
                    <a16:creationId xmlns:a16="http://schemas.microsoft.com/office/drawing/2014/main" id="{56CBD78A-8122-9047-A410-23C01E6D50FD}"/>
                  </a:ext>
                </a:extLst>
              </p:cNvPr>
              <p:cNvSpPr txBox="1">
                <a:spLocks noRot="1" noChangeAspect="1" noMove="1" noResize="1" noEditPoints="1" noAdjustHandles="1" noChangeArrowheads="1" noChangeShapeType="1" noTextEdit="1"/>
              </p:cNvSpPr>
              <p:nvPr/>
            </p:nvSpPr>
            <p:spPr>
              <a:xfrm>
                <a:off x="2544550" y="2721698"/>
                <a:ext cx="6780254" cy="1636858"/>
              </a:xfrm>
              <a:prstGeom prst="rect">
                <a:avLst/>
              </a:prstGeom>
              <a:blipFill>
                <a:blip r:embed="rId3"/>
                <a:stretch>
                  <a:fillRect l="-935" r="-18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0067849-DD13-0B43-B15C-E765FC6992C3}"/>
                  </a:ext>
                </a:extLst>
              </p:cNvPr>
              <p:cNvSpPr txBox="1"/>
              <p:nvPr/>
            </p:nvSpPr>
            <p:spPr>
              <a:xfrm>
                <a:off x="2544550" y="4571137"/>
                <a:ext cx="6893939" cy="163685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solidFill>
                                <a:schemeClr val="tx1"/>
                              </a:solidFill>
                              <a:latin typeface="Cambria Math" panose="02040503050406030204" pitchFamily="18" charset="0"/>
                            </a:rPr>
                          </m:ctrlPr>
                        </m:sSubPr>
                        <m:e>
                          <m:r>
                            <a:rPr lang="en-US" sz="3600" b="0" i="1" smtClean="0">
                              <a:solidFill>
                                <a:schemeClr val="tx1"/>
                              </a:solidFill>
                              <a:latin typeface="Cambria Math" panose="02040503050406030204" pitchFamily="18" charset="0"/>
                            </a:rPr>
                            <m:t>𝑆𝐸</m:t>
                          </m:r>
                          <m:r>
                            <a:rPr lang="en-US" sz="3600" b="0" i="1" smtClean="0">
                              <a:solidFill>
                                <a:schemeClr val="tx1"/>
                              </a:solidFill>
                              <a:latin typeface="Cambria Math" panose="02040503050406030204" pitchFamily="18" charset="0"/>
                            </a:rPr>
                            <m:t>(</m:t>
                          </m:r>
                          <m:r>
                            <a:rPr lang="en-US" sz="3600" b="0" i="1" smtClean="0">
                              <a:solidFill>
                                <a:schemeClr val="tx1"/>
                              </a:solidFill>
                              <a:latin typeface="Cambria Math" panose="02040503050406030204" pitchFamily="18" charset="0"/>
                            </a:rPr>
                            <m:t>𝑏</m:t>
                          </m:r>
                        </m:e>
                        <m:sub>
                          <m:r>
                            <a:rPr lang="en-US" sz="3600" b="0" i="1" smtClean="0">
                              <a:solidFill>
                                <a:schemeClr val="tx1"/>
                              </a:solidFill>
                              <a:latin typeface="Cambria Math" panose="02040503050406030204" pitchFamily="18" charset="0"/>
                            </a:rPr>
                            <m:t>𝑗</m:t>
                          </m:r>
                        </m:sub>
                      </m:sSub>
                      <m:r>
                        <a:rPr lang="en-US" sz="3600" b="0" i="1" smtClean="0">
                          <a:solidFill>
                            <a:schemeClr val="tx1"/>
                          </a:solidFill>
                          <a:latin typeface="Cambria Math" panose="02040503050406030204" pitchFamily="18" charset="0"/>
                        </a:rPr>
                        <m:t>)=</m:t>
                      </m:r>
                      <m:rad>
                        <m:radPr>
                          <m:degHide m:val="on"/>
                          <m:ctrlPr>
                            <a:rPr lang="en-US" sz="3600" b="0" i="1" smtClean="0">
                              <a:solidFill>
                                <a:schemeClr val="accent4"/>
                              </a:solidFill>
                              <a:latin typeface="Cambria Math" panose="02040503050406030204" pitchFamily="18" charset="0"/>
                            </a:rPr>
                          </m:ctrlPr>
                        </m:radPr>
                        <m:deg/>
                        <m:e>
                          <m:r>
                            <a:rPr lang="en-US" sz="3600" i="1">
                              <a:solidFill>
                                <a:schemeClr val="accent4"/>
                              </a:solidFill>
                              <a:latin typeface="Cambria Math" panose="02040503050406030204" pitchFamily="18" charset="0"/>
                            </a:rPr>
                            <m:t>𝑉𝐼</m:t>
                          </m:r>
                          <m:sSub>
                            <m:sSubPr>
                              <m:ctrlPr>
                                <a:rPr lang="en-US" sz="3600" i="1">
                                  <a:solidFill>
                                    <a:schemeClr val="accent4"/>
                                  </a:solidFill>
                                  <a:latin typeface="Cambria Math" panose="02040503050406030204" pitchFamily="18" charset="0"/>
                                </a:rPr>
                              </m:ctrlPr>
                            </m:sSubPr>
                            <m:e>
                              <m:r>
                                <a:rPr lang="en-US" sz="3600" i="1">
                                  <a:solidFill>
                                    <a:schemeClr val="accent4"/>
                                  </a:solidFill>
                                  <a:latin typeface="Cambria Math" panose="02040503050406030204" pitchFamily="18" charset="0"/>
                                </a:rPr>
                                <m:t>𝐹</m:t>
                              </m:r>
                            </m:e>
                            <m:sub>
                              <m:r>
                                <a:rPr lang="en-US" sz="3600" i="1">
                                  <a:solidFill>
                                    <a:schemeClr val="accent4"/>
                                  </a:solidFill>
                                  <a:latin typeface="Cambria Math" panose="02040503050406030204" pitchFamily="18" charset="0"/>
                                </a:rPr>
                                <m:t>𝑗</m:t>
                              </m:r>
                            </m:sub>
                          </m:sSub>
                        </m:e>
                      </m:rad>
                      <m:r>
                        <a:rPr lang="en-US" sz="3600" b="0" i="1" smtClean="0">
                          <a:solidFill>
                            <a:schemeClr val="tx1"/>
                          </a:solidFill>
                          <a:latin typeface="Cambria Math" panose="02040503050406030204" pitchFamily="18" charset="0"/>
                        </a:rPr>
                        <m:t> ∗</m:t>
                      </m:r>
                      <m:rad>
                        <m:radPr>
                          <m:degHide m:val="on"/>
                          <m:ctrlPr>
                            <a:rPr lang="en-US" sz="3600" b="0" i="1" smtClean="0">
                              <a:solidFill>
                                <a:schemeClr val="tx1"/>
                              </a:solidFill>
                              <a:latin typeface="Cambria Math" panose="02040503050406030204" pitchFamily="18" charset="0"/>
                            </a:rPr>
                          </m:ctrlPr>
                        </m:radPr>
                        <m:deg/>
                        <m:e>
                          <m:r>
                            <a:rPr lang="en-US" sz="3600" b="0" i="1" smtClean="0">
                              <a:solidFill>
                                <a:schemeClr val="tx1"/>
                              </a:solidFill>
                              <a:latin typeface="Cambria Math" panose="02040503050406030204" pitchFamily="18" charset="0"/>
                            </a:rPr>
                            <m:t> </m:t>
                          </m:r>
                          <m:f>
                            <m:fPr>
                              <m:ctrlPr>
                                <a:rPr lang="en-US" sz="3600" i="1">
                                  <a:solidFill>
                                    <a:schemeClr val="tx1"/>
                                  </a:solidFill>
                                  <a:latin typeface="Cambria Math" panose="02040503050406030204" pitchFamily="18" charset="0"/>
                                </a:rPr>
                              </m:ctrlPr>
                            </m:fPr>
                            <m:num>
                              <m:r>
                                <a:rPr lang="en-US" sz="3600" i="1">
                                  <a:solidFill>
                                    <a:schemeClr val="tx1"/>
                                  </a:solidFill>
                                  <a:latin typeface="Cambria Math" panose="02040503050406030204" pitchFamily="18" charset="0"/>
                                </a:rPr>
                                <m:t>𝑀</m:t>
                              </m:r>
                              <m:sSub>
                                <m:sSubPr>
                                  <m:ctrlPr>
                                    <a:rPr lang="en-US" sz="3600" i="1">
                                      <a:solidFill>
                                        <a:schemeClr val="tx1"/>
                                      </a:solidFill>
                                      <a:latin typeface="Cambria Math" panose="02040503050406030204" pitchFamily="18" charset="0"/>
                                    </a:rPr>
                                  </m:ctrlPr>
                                </m:sSubPr>
                                <m:e>
                                  <m:r>
                                    <a:rPr lang="en-US" sz="3600" i="1">
                                      <a:solidFill>
                                        <a:schemeClr val="tx1"/>
                                      </a:solidFill>
                                      <a:latin typeface="Cambria Math" panose="02040503050406030204" pitchFamily="18" charset="0"/>
                                    </a:rPr>
                                    <m:t>𝑆</m:t>
                                  </m:r>
                                </m:e>
                                <m:sub>
                                  <m:r>
                                    <a:rPr lang="en-US" sz="3600" i="1">
                                      <a:solidFill>
                                        <a:schemeClr val="tx1"/>
                                      </a:solidFill>
                                      <a:latin typeface="Cambria Math" panose="02040503050406030204" pitchFamily="18" charset="0"/>
                                    </a:rPr>
                                    <m:t>𝑟𝑒𝑠𝑖𝑑𝑢𝑎𝑙</m:t>
                                  </m:r>
                                </m:sub>
                              </m:sSub>
                            </m:num>
                            <m:den>
                              <m:r>
                                <a:rPr lang="en-US" sz="3600" b="0" i="1" smtClean="0">
                                  <a:solidFill>
                                    <a:schemeClr val="tx1"/>
                                  </a:solidFill>
                                  <a:latin typeface="Cambria Math" panose="02040503050406030204" pitchFamily="18" charset="0"/>
                                </a:rPr>
                                <m:t>(</m:t>
                              </m:r>
                              <m:r>
                                <a:rPr lang="en-US" sz="3600" i="1">
                                  <a:solidFill>
                                    <a:schemeClr val="tx1"/>
                                  </a:solidFill>
                                  <a:latin typeface="Cambria Math" panose="02040503050406030204" pitchFamily="18" charset="0"/>
                                </a:rPr>
                                <m:t>𝑁</m:t>
                              </m:r>
                              <m:r>
                                <a:rPr lang="en-US" sz="3600" b="0" i="1" smtClean="0">
                                  <a:solidFill>
                                    <a:schemeClr val="tx1"/>
                                  </a:solidFill>
                                  <a:latin typeface="Cambria Math" panose="02040503050406030204" pitchFamily="18" charset="0"/>
                                </a:rPr>
                                <m:t>)</m:t>
                              </m:r>
                              <m:r>
                                <a:rPr lang="en-US" sz="3600" i="1">
                                  <a:solidFill>
                                    <a:schemeClr val="tx1"/>
                                  </a:solidFill>
                                  <a:latin typeface="Cambria Math" panose="02040503050406030204" pitchFamily="18" charset="0"/>
                                </a:rPr>
                                <m:t> </m:t>
                              </m:r>
                              <m:r>
                                <a:rPr lang="en-US" sz="3600" i="1">
                                  <a:solidFill>
                                    <a:schemeClr val="tx1"/>
                                  </a:solidFill>
                                  <a:latin typeface="Cambria Math" panose="02040503050406030204" pitchFamily="18" charset="0"/>
                                </a:rPr>
                                <m:t>𝑉𝑎𝑟</m:t>
                              </m:r>
                              <m:d>
                                <m:dPr>
                                  <m:ctrlPr>
                                    <a:rPr lang="en-US" sz="3600" i="1">
                                      <a:solidFill>
                                        <a:schemeClr val="tx1"/>
                                      </a:solidFill>
                                      <a:latin typeface="Cambria Math" panose="02040503050406030204" pitchFamily="18" charset="0"/>
                                    </a:rPr>
                                  </m:ctrlPr>
                                </m:dPr>
                                <m:e>
                                  <m:sSub>
                                    <m:sSubPr>
                                      <m:ctrlPr>
                                        <a:rPr lang="en-US" sz="3600" i="1">
                                          <a:solidFill>
                                            <a:schemeClr val="tx1"/>
                                          </a:solidFill>
                                          <a:latin typeface="Cambria Math" panose="02040503050406030204" pitchFamily="18" charset="0"/>
                                        </a:rPr>
                                      </m:ctrlPr>
                                    </m:sSubPr>
                                    <m:e>
                                      <m:r>
                                        <a:rPr lang="en-US" sz="3600" i="1">
                                          <a:solidFill>
                                            <a:schemeClr val="tx1"/>
                                          </a:solidFill>
                                          <a:latin typeface="Cambria Math" panose="02040503050406030204" pitchFamily="18" charset="0"/>
                                        </a:rPr>
                                        <m:t>𝑋</m:t>
                                      </m:r>
                                    </m:e>
                                    <m:sub>
                                      <m:r>
                                        <a:rPr lang="en-US" sz="3600" i="1">
                                          <a:solidFill>
                                            <a:schemeClr val="tx1"/>
                                          </a:solidFill>
                                          <a:latin typeface="Cambria Math" panose="02040503050406030204" pitchFamily="18" charset="0"/>
                                        </a:rPr>
                                        <m:t>𝑗</m:t>
                                      </m:r>
                                    </m:sub>
                                  </m:sSub>
                                </m:e>
                              </m:d>
                            </m:den>
                          </m:f>
                        </m:e>
                      </m:rad>
                    </m:oMath>
                  </m:oMathPara>
                </a14:m>
                <a:endParaRPr lang="en-US" sz="3600" dirty="0">
                  <a:solidFill>
                    <a:schemeClr val="tx1"/>
                  </a:solidFill>
                </a:endParaRPr>
              </a:p>
            </p:txBody>
          </p:sp>
        </mc:Choice>
        <mc:Fallback xmlns="">
          <p:sp>
            <p:nvSpPr>
              <p:cNvPr id="8" name="TextBox 7">
                <a:extLst>
                  <a:ext uri="{FF2B5EF4-FFF2-40B4-BE49-F238E27FC236}">
                    <a16:creationId xmlns:a16="http://schemas.microsoft.com/office/drawing/2014/main" id="{20067849-DD13-0B43-B15C-E765FC6992C3}"/>
                  </a:ext>
                </a:extLst>
              </p:cNvPr>
              <p:cNvSpPr txBox="1">
                <a:spLocks noRot="1" noChangeAspect="1" noMove="1" noResize="1" noEditPoints="1" noAdjustHandles="1" noChangeArrowheads="1" noChangeShapeType="1" noTextEdit="1"/>
              </p:cNvSpPr>
              <p:nvPr/>
            </p:nvSpPr>
            <p:spPr>
              <a:xfrm>
                <a:off x="2544550" y="4571137"/>
                <a:ext cx="6893939" cy="1636858"/>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886291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BDFC3B-0EC0-974E-ADD9-7027678BE365}"/>
              </a:ext>
            </a:extLst>
          </p:cNvPr>
          <p:cNvPicPr>
            <a:picLocks noChangeAspect="1"/>
          </p:cNvPicPr>
          <p:nvPr/>
        </p:nvPicPr>
        <p:blipFill>
          <a:blip r:embed="rId3"/>
          <a:stretch>
            <a:fillRect/>
          </a:stretch>
        </p:blipFill>
        <p:spPr>
          <a:xfrm>
            <a:off x="1585190" y="0"/>
            <a:ext cx="9153897" cy="6865423"/>
          </a:xfrm>
          <a:prstGeom prst="rect">
            <a:avLst/>
          </a:prstGeom>
        </p:spPr>
      </p:pic>
      <p:sp>
        <p:nvSpPr>
          <p:cNvPr id="3" name="TextBox 2">
            <a:extLst>
              <a:ext uri="{FF2B5EF4-FFF2-40B4-BE49-F238E27FC236}">
                <a16:creationId xmlns:a16="http://schemas.microsoft.com/office/drawing/2014/main" id="{972E3B59-FC49-DD4D-9E47-B1436E93DD1C}"/>
              </a:ext>
            </a:extLst>
          </p:cNvPr>
          <p:cNvSpPr txBox="1"/>
          <p:nvPr/>
        </p:nvSpPr>
        <p:spPr>
          <a:xfrm>
            <a:off x="2847109" y="170526"/>
            <a:ext cx="3803733" cy="2554545"/>
          </a:xfrm>
          <a:prstGeom prst="rect">
            <a:avLst/>
          </a:prstGeom>
          <a:noFill/>
        </p:spPr>
        <p:txBody>
          <a:bodyPr wrap="square" rtlCol="0">
            <a:spAutoFit/>
          </a:bodyPr>
          <a:lstStyle/>
          <a:p>
            <a:r>
              <a:rPr lang="en-US" sz="4000" dirty="0"/>
              <a:t>The Standard Error when VIF (or R</a:t>
            </a:r>
            <a:r>
              <a:rPr lang="en-US" sz="4000" baseline="-25000" dirty="0"/>
              <a:t>j</a:t>
            </a:r>
            <a:r>
              <a:rPr lang="en-US" sz="4000" baseline="30000" dirty="0"/>
              <a:t>2</a:t>
            </a:r>
            <a:r>
              <a:rPr lang="en-US" sz="4000" dirty="0"/>
              <a:t>) is increased</a:t>
            </a:r>
          </a:p>
        </p:txBody>
      </p:sp>
      <p:cxnSp>
        <p:nvCxnSpPr>
          <p:cNvPr id="11" name="Straight Arrow Connector 10">
            <a:extLst>
              <a:ext uri="{FF2B5EF4-FFF2-40B4-BE49-F238E27FC236}">
                <a16:creationId xmlns:a16="http://schemas.microsoft.com/office/drawing/2014/main" id="{E3920748-406D-C346-A90F-EDFAD0816019}"/>
              </a:ext>
            </a:extLst>
          </p:cNvPr>
          <p:cNvCxnSpPr/>
          <p:nvPr/>
        </p:nvCxnSpPr>
        <p:spPr>
          <a:xfrm flipV="1">
            <a:off x="10252364" y="332509"/>
            <a:ext cx="0" cy="332509"/>
          </a:xfrm>
          <a:prstGeom prst="straightConnector1">
            <a:avLst/>
          </a:prstGeom>
          <a:ln>
            <a:solidFill>
              <a:schemeClr val="bg2">
                <a:lumMod val="1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02965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4C5EF-04C6-9843-A223-3160AD473D72}"/>
              </a:ext>
            </a:extLst>
          </p:cNvPr>
          <p:cNvSpPr>
            <a:spLocks noGrp="1"/>
          </p:cNvSpPr>
          <p:nvPr>
            <p:ph type="title"/>
          </p:nvPr>
        </p:nvSpPr>
        <p:spPr/>
        <p:txBody>
          <a:bodyPr>
            <a:noAutofit/>
          </a:bodyPr>
          <a:lstStyle/>
          <a:p>
            <a:r>
              <a:rPr lang="en-US" b="1" dirty="0">
                <a:solidFill>
                  <a:schemeClr val="accent1"/>
                </a:solidFill>
                <a:latin typeface="Georgia" panose="02040502050405020303" pitchFamily="18" charset="0"/>
              </a:rPr>
              <a:t>Inference: Regression Coefficients</a:t>
            </a:r>
            <a:endParaRPr lang="en-US" b="1" dirty="0">
              <a:latin typeface="Georgia" panose="02040502050405020303" pitchFamily="18" charset="0"/>
            </a:endParaRPr>
          </a:p>
        </p:txBody>
      </p:sp>
      <p:sp>
        <p:nvSpPr>
          <p:cNvPr id="3" name="TextBox 2">
            <a:extLst>
              <a:ext uri="{FF2B5EF4-FFF2-40B4-BE49-F238E27FC236}">
                <a16:creationId xmlns:a16="http://schemas.microsoft.com/office/drawing/2014/main" id="{972E3B59-FC49-DD4D-9E47-B1436E93DD1C}"/>
              </a:ext>
            </a:extLst>
          </p:cNvPr>
          <p:cNvSpPr txBox="1"/>
          <p:nvPr/>
        </p:nvSpPr>
        <p:spPr>
          <a:xfrm>
            <a:off x="838200" y="1752244"/>
            <a:ext cx="10572129" cy="1200329"/>
          </a:xfrm>
          <a:prstGeom prst="rect">
            <a:avLst/>
          </a:prstGeom>
          <a:noFill/>
        </p:spPr>
        <p:txBody>
          <a:bodyPr wrap="square" rtlCol="0">
            <a:spAutoFit/>
          </a:bodyPr>
          <a:lstStyle/>
          <a:p>
            <a:r>
              <a:rPr lang="en-US" sz="3600" dirty="0"/>
              <a:t>Using the Standard Error we can now do two important things</a:t>
            </a:r>
          </a:p>
        </p:txBody>
      </p:sp>
      <p:sp>
        <p:nvSpPr>
          <p:cNvPr id="4" name="TextBox 3">
            <a:extLst>
              <a:ext uri="{FF2B5EF4-FFF2-40B4-BE49-F238E27FC236}">
                <a16:creationId xmlns:a16="http://schemas.microsoft.com/office/drawing/2014/main" id="{FEEF27CA-0978-094B-955D-FAF90E90710C}"/>
              </a:ext>
            </a:extLst>
          </p:cNvPr>
          <p:cNvSpPr txBox="1"/>
          <p:nvPr/>
        </p:nvSpPr>
        <p:spPr>
          <a:xfrm>
            <a:off x="914400" y="3225780"/>
            <a:ext cx="3961597" cy="646331"/>
          </a:xfrm>
          <a:prstGeom prst="rect">
            <a:avLst/>
          </a:prstGeom>
          <a:noFill/>
        </p:spPr>
        <p:txBody>
          <a:bodyPr wrap="none" rtlCol="0">
            <a:spAutoFit/>
          </a:bodyPr>
          <a:lstStyle/>
          <a:p>
            <a:r>
              <a:rPr lang="en-US" sz="3600" dirty="0">
                <a:solidFill>
                  <a:schemeClr val="accent6"/>
                </a:solidFill>
              </a:rPr>
              <a:t>Null Hypothesis Test</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E6D49396-2C04-C54C-AE64-9D1A315D437C}"/>
                  </a:ext>
                </a:extLst>
              </p:cNvPr>
              <p:cNvSpPr txBox="1"/>
              <p:nvPr/>
            </p:nvSpPr>
            <p:spPr>
              <a:xfrm>
                <a:off x="1468582" y="3933667"/>
                <a:ext cx="4279185" cy="108927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b="0" i="1" smtClean="0">
                          <a:solidFill>
                            <a:schemeClr val="accent6"/>
                          </a:solidFill>
                          <a:latin typeface="Cambria Math" panose="02040503050406030204" pitchFamily="18" charset="0"/>
                        </a:rPr>
                        <m:t>𝑡</m:t>
                      </m:r>
                      <m:r>
                        <a:rPr lang="en-US" sz="3200" b="0" i="1" smtClean="0">
                          <a:solidFill>
                            <a:schemeClr val="accent6"/>
                          </a:solidFill>
                          <a:latin typeface="Cambria Math" panose="02040503050406030204" pitchFamily="18" charset="0"/>
                        </a:rPr>
                        <m:t>=</m:t>
                      </m:r>
                      <m:f>
                        <m:fPr>
                          <m:ctrlPr>
                            <a:rPr lang="en-US" sz="3200" b="0" i="1" smtClean="0">
                              <a:solidFill>
                                <a:schemeClr val="accent6"/>
                              </a:solidFill>
                              <a:latin typeface="Cambria Math" panose="02040503050406030204" pitchFamily="18" charset="0"/>
                            </a:rPr>
                          </m:ctrlPr>
                        </m:fPr>
                        <m:num>
                          <m:sSub>
                            <m:sSubPr>
                              <m:ctrlPr>
                                <a:rPr lang="en-US" sz="3200" b="0" i="1" smtClean="0">
                                  <a:solidFill>
                                    <a:schemeClr val="accent6"/>
                                  </a:solidFill>
                                  <a:latin typeface="Cambria Math" panose="02040503050406030204" pitchFamily="18" charset="0"/>
                                </a:rPr>
                              </m:ctrlPr>
                            </m:sSubPr>
                            <m:e>
                              <m:r>
                                <a:rPr lang="en-US" sz="3200" b="0" i="1" smtClean="0">
                                  <a:solidFill>
                                    <a:schemeClr val="accent6"/>
                                  </a:solidFill>
                                  <a:latin typeface="Cambria Math" panose="02040503050406030204" pitchFamily="18" charset="0"/>
                                </a:rPr>
                                <m:t>𝑏</m:t>
                              </m:r>
                            </m:e>
                            <m:sub>
                              <m:r>
                                <a:rPr lang="en-US" sz="3200" b="0" i="1" smtClean="0">
                                  <a:solidFill>
                                    <a:schemeClr val="accent6"/>
                                  </a:solidFill>
                                  <a:latin typeface="Cambria Math" panose="02040503050406030204" pitchFamily="18" charset="0"/>
                                </a:rPr>
                                <m:t>𝑗</m:t>
                              </m:r>
                            </m:sub>
                          </m:sSub>
                          <m:r>
                            <a:rPr lang="en-US" sz="3200" b="0" i="1" smtClean="0">
                              <a:solidFill>
                                <a:schemeClr val="accent6"/>
                              </a:solidFill>
                              <a:latin typeface="Cambria Math" panose="02040503050406030204" pitchFamily="18" charset="0"/>
                            </a:rPr>
                            <m:t> −</m:t>
                          </m:r>
                          <m:r>
                            <m:rPr>
                              <m:sty m:val="p"/>
                            </m:rPr>
                            <a:rPr lang="en-US" sz="3200" b="0" i="0" smtClean="0">
                              <a:solidFill>
                                <a:schemeClr val="accent6"/>
                              </a:solidFill>
                              <a:latin typeface="Cambria Math" panose="02040503050406030204" pitchFamily="18" charset="0"/>
                            </a:rPr>
                            <m:t>null</m:t>
                          </m:r>
                          <m:r>
                            <a:rPr lang="en-US" sz="3200" b="0" i="0" smtClean="0">
                              <a:solidFill>
                                <a:schemeClr val="accent6"/>
                              </a:solidFill>
                              <a:latin typeface="Cambria Math" panose="02040503050406030204" pitchFamily="18" charset="0"/>
                            </a:rPr>
                            <m:t> </m:t>
                          </m:r>
                          <m:r>
                            <m:rPr>
                              <m:sty m:val="p"/>
                            </m:rPr>
                            <a:rPr lang="en-US" sz="3200" b="0" i="0" smtClean="0">
                              <a:solidFill>
                                <a:schemeClr val="accent6"/>
                              </a:solidFill>
                              <a:latin typeface="Cambria Math" panose="02040503050406030204" pitchFamily="18" charset="0"/>
                            </a:rPr>
                            <m:t>value</m:t>
                          </m:r>
                          <m:r>
                            <a:rPr lang="en-US" sz="3200" b="0" i="0" smtClean="0">
                              <a:solidFill>
                                <a:schemeClr val="accent6"/>
                              </a:solidFill>
                              <a:latin typeface="Cambria Math" panose="02040503050406030204" pitchFamily="18" charset="0"/>
                            </a:rPr>
                            <m:t> </m:t>
                          </m:r>
                          <m:r>
                            <m:rPr>
                              <m:sty m:val="p"/>
                            </m:rPr>
                            <a:rPr lang="en-US" sz="3200" b="0" i="0" smtClean="0">
                              <a:solidFill>
                                <a:schemeClr val="accent6"/>
                              </a:solidFill>
                              <a:latin typeface="Cambria Math" panose="02040503050406030204" pitchFamily="18" charset="0"/>
                            </a:rPr>
                            <m:t>of</m:t>
                          </m:r>
                          <m:r>
                            <a:rPr lang="en-US" sz="3200" b="0" i="0" smtClean="0">
                              <a:solidFill>
                                <a:schemeClr val="accent6"/>
                              </a:solidFill>
                              <a:latin typeface="Cambria Math" panose="02040503050406030204" pitchFamily="18" charset="0"/>
                            </a:rPr>
                            <m:t> </m:t>
                          </m:r>
                          <m:sSub>
                            <m:sSubPr>
                              <m:ctrlPr>
                                <a:rPr lang="en-US" sz="3200" b="0" i="1" smtClean="0">
                                  <a:solidFill>
                                    <a:schemeClr val="accent6"/>
                                  </a:solidFill>
                                  <a:latin typeface="Cambria Math" panose="02040503050406030204" pitchFamily="18" charset="0"/>
                                </a:rPr>
                              </m:ctrlPr>
                            </m:sSubPr>
                            <m:e>
                              <m:r>
                                <a:rPr lang="en-US" sz="3200" b="0" i="1" smtClean="0">
                                  <a:solidFill>
                                    <a:schemeClr val="accent6"/>
                                  </a:solidFill>
                                  <a:latin typeface="Cambria Math" panose="02040503050406030204" pitchFamily="18" charset="0"/>
                                </a:rPr>
                                <m:t>𝑏</m:t>
                              </m:r>
                            </m:e>
                            <m:sub>
                              <m:r>
                                <a:rPr lang="en-US" sz="3200" b="0" i="1" smtClean="0">
                                  <a:solidFill>
                                    <a:schemeClr val="accent6"/>
                                  </a:solidFill>
                                  <a:latin typeface="Cambria Math" panose="02040503050406030204" pitchFamily="18" charset="0"/>
                                </a:rPr>
                                <m:t>𝑗</m:t>
                              </m:r>
                            </m:sub>
                          </m:sSub>
                        </m:num>
                        <m:den>
                          <m:r>
                            <a:rPr lang="en-US" sz="3200" b="0" i="1" smtClean="0">
                              <a:solidFill>
                                <a:schemeClr val="accent1"/>
                              </a:solidFill>
                              <a:latin typeface="Cambria Math" panose="02040503050406030204" pitchFamily="18" charset="0"/>
                            </a:rPr>
                            <m:t>𝑆𝐸</m:t>
                          </m:r>
                          <m:r>
                            <a:rPr lang="en-US" sz="3200" b="0" i="1" smtClean="0">
                              <a:solidFill>
                                <a:schemeClr val="accent1"/>
                              </a:solidFill>
                              <a:latin typeface="Cambria Math" panose="02040503050406030204" pitchFamily="18" charset="0"/>
                            </a:rPr>
                            <m:t>(</m:t>
                          </m:r>
                          <m:sSub>
                            <m:sSubPr>
                              <m:ctrlPr>
                                <a:rPr lang="en-US" sz="3200" b="0" i="1" smtClean="0">
                                  <a:solidFill>
                                    <a:schemeClr val="accent1"/>
                                  </a:solidFill>
                                  <a:latin typeface="Cambria Math" panose="02040503050406030204" pitchFamily="18" charset="0"/>
                                </a:rPr>
                              </m:ctrlPr>
                            </m:sSubPr>
                            <m:e>
                              <m:r>
                                <a:rPr lang="en-US" sz="3200" b="0" i="1" smtClean="0">
                                  <a:solidFill>
                                    <a:schemeClr val="accent1"/>
                                  </a:solidFill>
                                  <a:latin typeface="Cambria Math" panose="02040503050406030204" pitchFamily="18" charset="0"/>
                                </a:rPr>
                                <m:t>𝑏</m:t>
                              </m:r>
                            </m:e>
                            <m:sub>
                              <m:r>
                                <a:rPr lang="en-US" sz="3200" b="0" i="1" smtClean="0">
                                  <a:solidFill>
                                    <a:schemeClr val="accent1"/>
                                  </a:solidFill>
                                  <a:latin typeface="Cambria Math" panose="02040503050406030204" pitchFamily="18" charset="0"/>
                                </a:rPr>
                                <m:t>𝑗</m:t>
                              </m:r>
                            </m:sub>
                          </m:sSub>
                          <m:r>
                            <a:rPr lang="en-US" sz="3200" b="0" i="1" smtClean="0">
                              <a:solidFill>
                                <a:schemeClr val="accent1"/>
                              </a:solidFill>
                              <a:latin typeface="Cambria Math" panose="02040503050406030204" pitchFamily="18" charset="0"/>
                            </a:rPr>
                            <m:t>)</m:t>
                          </m:r>
                        </m:den>
                      </m:f>
                    </m:oMath>
                  </m:oMathPara>
                </a14:m>
                <a:endParaRPr lang="en-US" sz="3600" dirty="0">
                  <a:solidFill>
                    <a:schemeClr val="accent6"/>
                  </a:solidFill>
                </a:endParaRPr>
              </a:p>
            </p:txBody>
          </p:sp>
        </mc:Choice>
        <mc:Fallback xmlns="">
          <p:sp>
            <p:nvSpPr>
              <p:cNvPr id="11" name="TextBox 10">
                <a:extLst>
                  <a:ext uri="{FF2B5EF4-FFF2-40B4-BE49-F238E27FC236}">
                    <a16:creationId xmlns:a16="http://schemas.microsoft.com/office/drawing/2014/main" id="{E6D49396-2C04-C54C-AE64-9D1A315D437C}"/>
                  </a:ext>
                </a:extLst>
              </p:cNvPr>
              <p:cNvSpPr txBox="1">
                <a:spLocks noRot="1" noChangeAspect="1" noMove="1" noResize="1" noEditPoints="1" noAdjustHandles="1" noChangeArrowheads="1" noChangeShapeType="1" noTextEdit="1"/>
              </p:cNvSpPr>
              <p:nvPr/>
            </p:nvSpPr>
            <p:spPr>
              <a:xfrm>
                <a:off x="1468582" y="3933667"/>
                <a:ext cx="4279185" cy="1089273"/>
              </a:xfrm>
              <a:prstGeom prst="rect">
                <a:avLst/>
              </a:prstGeom>
              <a:blipFill>
                <a:blip r:embed="rId3"/>
                <a:stretch>
                  <a:fillRect l="-1479" t="-6897" r="-592" b="-10345"/>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E14A7F08-53EB-A14F-BC7E-D4DA990A4937}"/>
              </a:ext>
            </a:extLst>
          </p:cNvPr>
          <p:cNvSpPr txBox="1"/>
          <p:nvPr/>
        </p:nvSpPr>
        <p:spPr>
          <a:xfrm>
            <a:off x="6586682" y="3220064"/>
            <a:ext cx="3829959" cy="646331"/>
          </a:xfrm>
          <a:prstGeom prst="rect">
            <a:avLst/>
          </a:prstGeom>
          <a:noFill/>
        </p:spPr>
        <p:txBody>
          <a:bodyPr wrap="none" rtlCol="0">
            <a:spAutoFit/>
          </a:bodyPr>
          <a:lstStyle/>
          <a:p>
            <a:r>
              <a:rPr lang="en-US" sz="3600" dirty="0">
                <a:solidFill>
                  <a:schemeClr val="accent4"/>
                </a:solidFill>
              </a:rPr>
              <a:t>Confidence Interval</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DC9CB688-A460-0648-B9D3-AE07CDC5644B}"/>
                  </a:ext>
                </a:extLst>
              </p:cNvPr>
              <p:cNvSpPr txBox="1"/>
              <p:nvPr/>
            </p:nvSpPr>
            <p:spPr>
              <a:xfrm>
                <a:off x="7116230" y="3910215"/>
                <a:ext cx="4237570" cy="53655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b="0" i="1" smtClean="0">
                          <a:solidFill>
                            <a:schemeClr val="accent4"/>
                          </a:solidFill>
                          <a:latin typeface="Cambria Math" panose="02040503050406030204" pitchFamily="18" charset="0"/>
                        </a:rPr>
                        <m:t>𝐶𝐼</m:t>
                      </m:r>
                      <m:r>
                        <a:rPr lang="en-US" sz="3200" b="0" i="1" smtClean="0">
                          <a:solidFill>
                            <a:schemeClr val="accent4"/>
                          </a:solidFill>
                          <a:latin typeface="Cambria Math" panose="02040503050406030204" pitchFamily="18" charset="0"/>
                        </a:rPr>
                        <m:t>=</m:t>
                      </m:r>
                      <m:sSub>
                        <m:sSubPr>
                          <m:ctrlPr>
                            <a:rPr lang="en-US" sz="3200" b="0" i="1" smtClean="0">
                              <a:solidFill>
                                <a:schemeClr val="accent4"/>
                              </a:solidFill>
                              <a:latin typeface="Cambria Math" panose="02040503050406030204" pitchFamily="18" charset="0"/>
                            </a:rPr>
                          </m:ctrlPr>
                        </m:sSubPr>
                        <m:e>
                          <m:r>
                            <a:rPr lang="en-US" sz="3200" b="0" i="1" smtClean="0">
                              <a:solidFill>
                                <a:schemeClr val="accent4"/>
                              </a:solidFill>
                              <a:latin typeface="Cambria Math" panose="02040503050406030204" pitchFamily="18" charset="0"/>
                            </a:rPr>
                            <m:t>𝑏</m:t>
                          </m:r>
                        </m:e>
                        <m:sub>
                          <m:r>
                            <a:rPr lang="en-US" sz="3200" b="0" i="1" smtClean="0">
                              <a:solidFill>
                                <a:schemeClr val="accent4"/>
                              </a:solidFill>
                              <a:latin typeface="Cambria Math" panose="02040503050406030204" pitchFamily="18" charset="0"/>
                            </a:rPr>
                            <m:t>𝑗</m:t>
                          </m:r>
                        </m:sub>
                      </m:sSub>
                      <m:r>
                        <a:rPr lang="en-US" sz="3200" b="0" i="1" smtClean="0">
                          <a:solidFill>
                            <a:schemeClr val="accent4"/>
                          </a:solidFill>
                          <a:latin typeface="Cambria Math" panose="02040503050406030204" pitchFamily="18" charset="0"/>
                        </a:rPr>
                        <m:t>±</m:t>
                      </m:r>
                      <m:sSub>
                        <m:sSubPr>
                          <m:ctrlPr>
                            <a:rPr lang="en-US" sz="3200" b="0" i="1" smtClean="0">
                              <a:solidFill>
                                <a:schemeClr val="accent4"/>
                              </a:solidFill>
                              <a:latin typeface="Cambria Math" panose="02040503050406030204" pitchFamily="18" charset="0"/>
                            </a:rPr>
                          </m:ctrlPr>
                        </m:sSubPr>
                        <m:e>
                          <m:r>
                            <a:rPr lang="en-US" sz="3200" b="0" i="1" smtClean="0">
                              <a:solidFill>
                                <a:schemeClr val="accent4"/>
                              </a:solidFill>
                              <a:latin typeface="Cambria Math" panose="02040503050406030204" pitchFamily="18" charset="0"/>
                            </a:rPr>
                            <m:t>𝑡</m:t>
                          </m:r>
                        </m:e>
                        <m:sub>
                          <m:r>
                            <a:rPr lang="en-US" sz="3200" b="0" i="1" smtClean="0">
                              <a:solidFill>
                                <a:schemeClr val="accent4"/>
                              </a:solidFill>
                              <a:latin typeface="Cambria Math" panose="02040503050406030204" pitchFamily="18" charset="0"/>
                            </a:rPr>
                            <m:t>𝛼</m:t>
                          </m:r>
                          <m:r>
                            <a:rPr lang="en-US" sz="3200" b="0" i="1" smtClean="0">
                              <a:solidFill>
                                <a:schemeClr val="accent4"/>
                              </a:solidFill>
                              <a:latin typeface="Cambria Math" panose="02040503050406030204" pitchFamily="18" charset="0"/>
                            </a:rPr>
                            <m:t>/2</m:t>
                          </m:r>
                        </m:sub>
                      </m:sSub>
                      <m:r>
                        <a:rPr lang="en-US" sz="3200" b="0" i="1" smtClean="0">
                          <a:solidFill>
                            <a:schemeClr val="accent4"/>
                          </a:solidFill>
                          <a:latin typeface="Cambria Math" panose="02040503050406030204" pitchFamily="18" charset="0"/>
                        </a:rPr>
                        <m:t> ∗</m:t>
                      </m:r>
                      <m:r>
                        <a:rPr lang="en-US" sz="3200" b="0" i="1" smtClean="0">
                          <a:solidFill>
                            <a:schemeClr val="accent1"/>
                          </a:solidFill>
                          <a:latin typeface="Cambria Math" panose="02040503050406030204" pitchFamily="18" charset="0"/>
                        </a:rPr>
                        <m:t>𝑆𝐸</m:t>
                      </m:r>
                      <m:r>
                        <a:rPr lang="en-US" sz="3200" b="0" i="1" smtClean="0">
                          <a:solidFill>
                            <a:schemeClr val="accent1"/>
                          </a:solidFill>
                          <a:latin typeface="Cambria Math" panose="02040503050406030204" pitchFamily="18" charset="0"/>
                        </a:rPr>
                        <m:t>(</m:t>
                      </m:r>
                      <m:sSub>
                        <m:sSubPr>
                          <m:ctrlPr>
                            <a:rPr lang="en-US" sz="3200" b="0" i="1" smtClean="0">
                              <a:solidFill>
                                <a:schemeClr val="accent1"/>
                              </a:solidFill>
                              <a:latin typeface="Cambria Math" panose="02040503050406030204" pitchFamily="18" charset="0"/>
                            </a:rPr>
                          </m:ctrlPr>
                        </m:sSubPr>
                        <m:e>
                          <m:r>
                            <a:rPr lang="en-US" sz="3200" b="0" i="1" smtClean="0">
                              <a:solidFill>
                                <a:schemeClr val="accent1"/>
                              </a:solidFill>
                              <a:latin typeface="Cambria Math" panose="02040503050406030204" pitchFamily="18" charset="0"/>
                            </a:rPr>
                            <m:t>𝑏</m:t>
                          </m:r>
                        </m:e>
                        <m:sub>
                          <m:r>
                            <a:rPr lang="en-US" sz="3200" b="0" i="1" smtClean="0">
                              <a:solidFill>
                                <a:schemeClr val="accent1"/>
                              </a:solidFill>
                              <a:latin typeface="Cambria Math" panose="02040503050406030204" pitchFamily="18" charset="0"/>
                            </a:rPr>
                            <m:t>𝑗</m:t>
                          </m:r>
                        </m:sub>
                      </m:sSub>
                      <m:r>
                        <a:rPr lang="en-US" sz="3200" b="0" i="1" smtClean="0">
                          <a:solidFill>
                            <a:schemeClr val="accent1"/>
                          </a:solidFill>
                          <a:latin typeface="Cambria Math" panose="02040503050406030204" pitchFamily="18" charset="0"/>
                        </a:rPr>
                        <m:t>)</m:t>
                      </m:r>
                    </m:oMath>
                  </m:oMathPara>
                </a14:m>
                <a:endParaRPr lang="en-US" sz="3600" dirty="0">
                  <a:solidFill>
                    <a:schemeClr val="accent4"/>
                  </a:solidFill>
                </a:endParaRPr>
              </a:p>
            </p:txBody>
          </p:sp>
        </mc:Choice>
        <mc:Fallback xmlns="">
          <p:sp>
            <p:nvSpPr>
              <p:cNvPr id="13" name="TextBox 12">
                <a:extLst>
                  <a:ext uri="{FF2B5EF4-FFF2-40B4-BE49-F238E27FC236}">
                    <a16:creationId xmlns:a16="http://schemas.microsoft.com/office/drawing/2014/main" id="{DC9CB688-A460-0648-B9D3-AE07CDC5644B}"/>
                  </a:ext>
                </a:extLst>
              </p:cNvPr>
              <p:cNvSpPr txBox="1">
                <a:spLocks noRot="1" noChangeAspect="1" noMove="1" noResize="1" noEditPoints="1" noAdjustHandles="1" noChangeArrowheads="1" noChangeShapeType="1" noTextEdit="1"/>
              </p:cNvSpPr>
              <p:nvPr/>
            </p:nvSpPr>
            <p:spPr>
              <a:xfrm>
                <a:off x="7116230" y="3910215"/>
                <a:ext cx="4237570" cy="536557"/>
              </a:xfrm>
              <a:prstGeom prst="rect">
                <a:avLst/>
              </a:prstGeom>
              <a:blipFill>
                <a:blip r:embed="rId4"/>
                <a:stretch>
                  <a:fillRect l="-1194" t="-6977" r="-2388" b="-25581"/>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A8FBC407-CA83-FF43-A682-F333B1FCB3DC}"/>
              </a:ext>
            </a:extLst>
          </p:cNvPr>
          <p:cNvSpPr txBox="1"/>
          <p:nvPr/>
        </p:nvSpPr>
        <p:spPr>
          <a:xfrm>
            <a:off x="970929" y="5522708"/>
            <a:ext cx="10439400" cy="954107"/>
          </a:xfrm>
          <a:prstGeom prst="rect">
            <a:avLst/>
          </a:prstGeom>
          <a:noFill/>
        </p:spPr>
        <p:txBody>
          <a:bodyPr wrap="square" rtlCol="0">
            <a:spAutoFit/>
          </a:bodyPr>
          <a:lstStyle/>
          <a:p>
            <a:r>
              <a:rPr lang="en-US" sz="2800" i="1" dirty="0">
                <a:solidFill>
                  <a:schemeClr val="accent3"/>
                </a:solidFill>
              </a:rPr>
              <a:t>Using either we can test the null hypothesis and make inferences about the population</a:t>
            </a:r>
          </a:p>
        </p:txBody>
      </p:sp>
    </p:spTree>
    <p:extLst>
      <p:ext uri="{BB962C8B-B14F-4D97-AF65-F5344CB8AC3E}">
        <p14:creationId xmlns:p14="http://schemas.microsoft.com/office/powerpoint/2010/main" val="2028503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E731C81-7D6E-DE49-AD95-8BA87FE45911}"/>
              </a:ext>
            </a:extLst>
          </p:cNvPr>
          <p:cNvSpPr txBox="1"/>
          <p:nvPr/>
        </p:nvSpPr>
        <p:spPr>
          <a:xfrm>
            <a:off x="838199" y="1911927"/>
            <a:ext cx="10253133" cy="707886"/>
          </a:xfrm>
          <a:prstGeom prst="rect">
            <a:avLst/>
          </a:prstGeom>
          <a:noFill/>
        </p:spPr>
        <p:txBody>
          <a:bodyPr wrap="square" rtlCol="0">
            <a:spAutoFit/>
          </a:bodyPr>
          <a:lstStyle/>
          <a:p>
            <a:r>
              <a:rPr lang="en-US" sz="4000" dirty="0">
                <a:solidFill>
                  <a:schemeClr val="accent3"/>
                </a:solidFill>
              </a:rPr>
              <a:t>First thing, let’s talk about </a:t>
            </a:r>
            <a:r>
              <a:rPr lang="en-US" sz="4000" b="1" dirty="0">
                <a:solidFill>
                  <a:schemeClr val="accent3"/>
                </a:solidFill>
              </a:rPr>
              <a:t>centering</a:t>
            </a:r>
          </a:p>
        </p:txBody>
      </p:sp>
      <p:sp>
        <p:nvSpPr>
          <p:cNvPr id="3" name="TextBox 2">
            <a:extLst>
              <a:ext uri="{FF2B5EF4-FFF2-40B4-BE49-F238E27FC236}">
                <a16:creationId xmlns:a16="http://schemas.microsoft.com/office/drawing/2014/main" id="{8EB44E79-11D1-C542-93DD-2889C7EF6DDC}"/>
              </a:ext>
            </a:extLst>
          </p:cNvPr>
          <p:cNvSpPr txBox="1"/>
          <p:nvPr/>
        </p:nvSpPr>
        <p:spPr>
          <a:xfrm>
            <a:off x="838199" y="2841052"/>
            <a:ext cx="9869906" cy="2369880"/>
          </a:xfrm>
          <a:prstGeom prst="rect">
            <a:avLst/>
          </a:prstGeom>
          <a:noFill/>
        </p:spPr>
        <p:txBody>
          <a:bodyPr wrap="square" rtlCol="0">
            <a:spAutoFit/>
          </a:bodyPr>
          <a:lstStyle/>
          <a:p>
            <a:r>
              <a:rPr lang="en-US" sz="3200" b="1" dirty="0"/>
              <a:t>Centering</a:t>
            </a:r>
            <a:r>
              <a:rPr lang="en-US" sz="3200" dirty="0"/>
              <a:t> a variable means subtracting a centering-value from it </a:t>
            </a:r>
          </a:p>
          <a:p>
            <a:pPr marL="457200" indent="-457200">
              <a:buFont typeface="Arial" panose="020B0604020202020204" pitchFamily="34" charset="0"/>
              <a:buChar char="•"/>
            </a:pPr>
            <a:r>
              <a:rPr lang="en-US" sz="2800" dirty="0"/>
              <a:t>We can </a:t>
            </a:r>
            <a:r>
              <a:rPr lang="en-US" sz="2800" i="1" dirty="0"/>
              <a:t>mean</a:t>
            </a:r>
            <a:r>
              <a:rPr lang="en-US" sz="2800" dirty="0"/>
              <a:t> center</a:t>
            </a:r>
          </a:p>
          <a:p>
            <a:pPr marL="457200" indent="-457200">
              <a:buFont typeface="Arial" panose="020B0604020202020204" pitchFamily="34" charset="0"/>
              <a:buChar char="•"/>
            </a:pPr>
            <a:r>
              <a:rPr lang="en-US" sz="2800" dirty="0"/>
              <a:t>We can </a:t>
            </a:r>
            <a:r>
              <a:rPr lang="en-US" sz="2800" i="1" dirty="0"/>
              <a:t>median</a:t>
            </a:r>
            <a:r>
              <a:rPr lang="en-US" sz="2800" dirty="0"/>
              <a:t> center</a:t>
            </a:r>
          </a:p>
          <a:p>
            <a:pPr marL="457200" indent="-457200">
              <a:buFont typeface="Arial" panose="020B0604020202020204" pitchFamily="34" charset="0"/>
              <a:buChar char="•"/>
            </a:pPr>
            <a:r>
              <a:rPr lang="en-US" sz="2800" dirty="0"/>
              <a:t>We can center on </a:t>
            </a:r>
            <a:r>
              <a:rPr lang="en-US" sz="2800" i="1" dirty="0"/>
              <a:t>any value </a:t>
            </a:r>
            <a:r>
              <a:rPr lang="en-US" sz="2800" dirty="0"/>
              <a:t>we choose</a:t>
            </a:r>
          </a:p>
        </p:txBody>
      </p:sp>
      <p:sp>
        <p:nvSpPr>
          <p:cNvPr id="5" name="TextBox 4">
            <a:extLst>
              <a:ext uri="{FF2B5EF4-FFF2-40B4-BE49-F238E27FC236}">
                <a16:creationId xmlns:a16="http://schemas.microsoft.com/office/drawing/2014/main" id="{FD30F3C1-276C-4D4B-8BF9-B2AF997D350A}"/>
              </a:ext>
            </a:extLst>
          </p:cNvPr>
          <p:cNvSpPr txBox="1"/>
          <p:nvPr/>
        </p:nvSpPr>
        <p:spPr>
          <a:xfrm>
            <a:off x="838199" y="5666873"/>
            <a:ext cx="10644774" cy="584775"/>
          </a:xfrm>
          <a:prstGeom prst="rect">
            <a:avLst/>
          </a:prstGeom>
          <a:noFill/>
        </p:spPr>
        <p:txBody>
          <a:bodyPr wrap="none" rtlCol="0">
            <a:spAutoFit/>
          </a:bodyPr>
          <a:lstStyle/>
          <a:p>
            <a:r>
              <a:rPr lang="en-US" sz="3200" dirty="0">
                <a:solidFill>
                  <a:schemeClr val="accent6"/>
                </a:solidFill>
              </a:rPr>
              <a:t>When we do this, it changes the interpretation of the </a:t>
            </a:r>
            <a:r>
              <a:rPr lang="en-US" sz="3200" b="1" dirty="0">
                <a:solidFill>
                  <a:schemeClr val="accent6"/>
                </a:solidFill>
              </a:rPr>
              <a:t>intercept</a:t>
            </a:r>
          </a:p>
        </p:txBody>
      </p:sp>
      <p:sp>
        <p:nvSpPr>
          <p:cNvPr id="8" name="Title 1">
            <a:extLst>
              <a:ext uri="{FF2B5EF4-FFF2-40B4-BE49-F238E27FC236}">
                <a16:creationId xmlns:a16="http://schemas.microsoft.com/office/drawing/2014/main" id="{561D9C12-2FDC-5F42-B771-B2A37C150850}"/>
              </a:ext>
            </a:extLst>
          </p:cNvPr>
          <p:cNvSpPr txBox="1">
            <a:spLocks/>
          </p:cNvSpPr>
          <p:nvPr/>
        </p:nvSpPr>
        <p:spPr>
          <a:xfrm>
            <a:off x="838199" y="358393"/>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chemeClr val="accent1"/>
                </a:solidFill>
                <a:latin typeface="Georgia" panose="02040502050405020303" pitchFamily="18" charset="0"/>
              </a:rPr>
              <a:t>Inference: Conditional Means</a:t>
            </a:r>
            <a:endParaRPr lang="en-US" sz="3600" b="1" dirty="0">
              <a:latin typeface="Georgia" panose="02040502050405020303" pitchFamily="18" charset="0"/>
            </a:endParaRPr>
          </a:p>
        </p:txBody>
      </p:sp>
    </p:spTree>
    <p:extLst>
      <p:ext uri="{BB962C8B-B14F-4D97-AF65-F5344CB8AC3E}">
        <p14:creationId xmlns:p14="http://schemas.microsoft.com/office/powerpoint/2010/main" val="23795207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4C5EF-04C6-9843-A223-3160AD473D72}"/>
              </a:ext>
            </a:extLst>
          </p:cNvPr>
          <p:cNvSpPr>
            <a:spLocks noGrp="1"/>
          </p:cNvSpPr>
          <p:nvPr>
            <p:ph type="title"/>
          </p:nvPr>
        </p:nvSpPr>
        <p:spPr>
          <a:xfrm>
            <a:off x="838199" y="358393"/>
            <a:ext cx="10515600" cy="1325563"/>
          </a:xfrm>
        </p:spPr>
        <p:txBody>
          <a:bodyPr>
            <a:noAutofit/>
          </a:bodyPr>
          <a:lstStyle/>
          <a:p>
            <a:r>
              <a:rPr lang="en-US" sz="3600" b="1" dirty="0">
                <a:solidFill>
                  <a:schemeClr val="accent1"/>
                </a:solidFill>
                <a:latin typeface="Georgia" panose="02040502050405020303" pitchFamily="18" charset="0"/>
              </a:rPr>
              <a:t>Inference: Conditional Means</a:t>
            </a:r>
            <a:endParaRPr lang="en-US" sz="3600" b="1" dirty="0">
              <a:latin typeface="Georgia" panose="02040502050405020303" pitchFamily="18" charset="0"/>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4E731C81-7D6E-DE49-AD95-8BA87FE45911}"/>
                  </a:ext>
                </a:extLst>
              </p:cNvPr>
              <p:cNvSpPr txBox="1"/>
              <p:nvPr/>
            </p:nvSpPr>
            <p:spPr>
              <a:xfrm>
                <a:off x="838199" y="1911927"/>
                <a:ext cx="10253133" cy="1402692"/>
              </a:xfrm>
              <a:prstGeom prst="rect">
                <a:avLst/>
              </a:prstGeom>
              <a:noFill/>
            </p:spPr>
            <p:txBody>
              <a:bodyPr wrap="square" rtlCol="0">
                <a:spAutoFit/>
              </a:bodyPr>
              <a:lstStyle/>
              <a:p>
                <a:r>
                  <a:rPr lang="en-US" sz="4000" dirty="0">
                    <a:solidFill>
                      <a:schemeClr val="accent3"/>
                    </a:solidFill>
                  </a:rPr>
                  <a:t>To obtain </a:t>
                </a:r>
                <a14:m>
                  <m:oMath xmlns:m="http://schemas.openxmlformats.org/officeDocument/2006/math">
                    <m:r>
                      <a:rPr lang="en-US" sz="4000" b="0" i="1" smtClean="0">
                        <a:solidFill>
                          <a:schemeClr val="accent3"/>
                        </a:solidFill>
                        <a:latin typeface="Cambria Math" panose="02040503050406030204" pitchFamily="18" charset="0"/>
                      </a:rPr>
                      <m:t>𝑆𝐸</m:t>
                    </m:r>
                    <m:d>
                      <m:dPr>
                        <m:ctrlPr>
                          <a:rPr lang="en-US" sz="4000" b="0" i="1" smtClean="0">
                            <a:solidFill>
                              <a:schemeClr val="accent3"/>
                            </a:solidFill>
                            <a:latin typeface="Cambria Math" panose="02040503050406030204" pitchFamily="18" charset="0"/>
                          </a:rPr>
                        </m:ctrlPr>
                      </m:dPr>
                      <m:e>
                        <m:sSub>
                          <m:sSubPr>
                            <m:ctrlPr>
                              <a:rPr lang="en-US" sz="4000" b="0" i="1" smtClean="0">
                                <a:solidFill>
                                  <a:schemeClr val="accent3"/>
                                </a:solidFill>
                                <a:latin typeface="Cambria Math" panose="02040503050406030204" pitchFamily="18" charset="0"/>
                              </a:rPr>
                            </m:ctrlPr>
                          </m:sSubPr>
                          <m:e>
                            <m:acc>
                              <m:accPr>
                                <m:chr m:val="̂"/>
                                <m:ctrlPr>
                                  <a:rPr lang="en-US" sz="4000" b="0" i="1" smtClean="0">
                                    <a:solidFill>
                                      <a:schemeClr val="accent3"/>
                                    </a:solidFill>
                                    <a:latin typeface="Cambria Math" panose="02040503050406030204" pitchFamily="18" charset="0"/>
                                  </a:rPr>
                                </m:ctrlPr>
                              </m:accPr>
                              <m:e>
                                <m:r>
                                  <a:rPr lang="en-US" sz="4000" b="0" i="1" smtClean="0">
                                    <a:solidFill>
                                      <a:schemeClr val="accent3"/>
                                    </a:solidFill>
                                    <a:latin typeface="Cambria Math" panose="02040503050406030204" pitchFamily="18" charset="0"/>
                                  </a:rPr>
                                  <m:t>𝑌</m:t>
                                </m:r>
                              </m:e>
                            </m:acc>
                          </m:e>
                          <m:sub>
                            <m:r>
                              <a:rPr lang="en-US" sz="4000" b="0" i="1" smtClean="0">
                                <a:solidFill>
                                  <a:schemeClr val="accent3"/>
                                </a:solidFill>
                                <a:latin typeface="Cambria Math" panose="02040503050406030204" pitchFamily="18" charset="0"/>
                              </a:rPr>
                              <m:t>𝐺</m:t>
                            </m:r>
                          </m:sub>
                        </m:sSub>
                      </m:e>
                    </m:d>
                  </m:oMath>
                </a14:m>
                <a:r>
                  <a:rPr lang="en-US" sz="4000" b="1" dirty="0">
                    <a:solidFill>
                      <a:schemeClr val="accent3"/>
                    </a:solidFill>
                  </a:rPr>
                  <a:t> </a:t>
                </a:r>
                <a:r>
                  <a:rPr lang="en-US" sz="4000" dirty="0">
                    <a:solidFill>
                      <a:schemeClr val="accent3"/>
                    </a:solidFill>
                  </a:rPr>
                  <a:t>where G is a specific set of points</a:t>
                </a:r>
              </a:p>
            </p:txBody>
          </p:sp>
        </mc:Choice>
        <mc:Fallback xmlns="">
          <p:sp>
            <p:nvSpPr>
              <p:cNvPr id="4" name="TextBox 3">
                <a:extLst>
                  <a:ext uri="{FF2B5EF4-FFF2-40B4-BE49-F238E27FC236}">
                    <a16:creationId xmlns:a16="http://schemas.microsoft.com/office/drawing/2014/main" id="{4E731C81-7D6E-DE49-AD95-8BA87FE45911}"/>
                  </a:ext>
                </a:extLst>
              </p:cNvPr>
              <p:cNvSpPr txBox="1">
                <a:spLocks noRot="1" noChangeAspect="1" noMove="1" noResize="1" noEditPoints="1" noAdjustHandles="1" noChangeArrowheads="1" noChangeShapeType="1" noTextEdit="1"/>
              </p:cNvSpPr>
              <p:nvPr/>
            </p:nvSpPr>
            <p:spPr>
              <a:xfrm>
                <a:off x="838199" y="1911927"/>
                <a:ext cx="10253133" cy="1402692"/>
              </a:xfrm>
              <a:prstGeom prst="rect">
                <a:avLst/>
              </a:prstGeom>
              <a:blipFill>
                <a:blip r:embed="rId3"/>
                <a:stretch>
                  <a:fillRect l="-2104" t="-4505" b="-18018"/>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8EB44E79-11D1-C542-93DD-2889C7EF6DDC}"/>
              </a:ext>
            </a:extLst>
          </p:cNvPr>
          <p:cNvSpPr txBox="1"/>
          <p:nvPr/>
        </p:nvSpPr>
        <p:spPr>
          <a:xfrm>
            <a:off x="4516689" y="3542590"/>
            <a:ext cx="6708774" cy="1200329"/>
          </a:xfrm>
          <a:prstGeom prst="rect">
            <a:avLst/>
          </a:prstGeom>
          <a:noFill/>
        </p:spPr>
        <p:txBody>
          <a:bodyPr wrap="square" rtlCol="0">
            <a:spAutoFit/>
          </a:bodyPr>
          <a:lstStyle/>
          <a:p>
            <a:r>
              <a:rPr lang="en-US" sz="3600" dirty="0"/>
              <a:t>Center each variable at that specific set of points</a:t>
            </a:r>
            <a:endParaRPr lang="en-US" sz="3200" dirty="0"/>
          </a:p>
        </p:txBody>
      </p:sp>
      <p:sp>
        <p:nvSpPr>
          <p:cNvPr id="5" name="TextBox 4">
            <a:extLst>
              <a:ext uri="{FF2B5EF4-FFF2-40B4-BE49-F238E27FC236}">
                <a16:creationId xmlns:a16="http://schemas.microsoft.com/office/drawing/2014/main" id="{FD30F3C1-276C-4D4B-8BF9-B2AF997D350A}"/>
              </a:ext>
            </a:extLst>
          </p:cNvPr>
          <p:cNvSpPr txBox="1"/>
          <p:nvPr/>
        </p:nvSpPr>
        <p:spPr>
          <a:xfrm>
            <a:off x="838199" y="5173253"/>
            <a:ext cx="10916654" cy="1384995"/>
          </a:xfrm>
          <a:prstGeom prst="rect">
            <a:avLst/>
          </a:prstGeom>
          <a:noFill/>
        </p:spPr>
        <p:txBody>
          <a:bodyPr wrap="square" rtlCol="0">
            <a:spAutoFit/>
          </a:bodyPr>
          <a:lstStyle/>
          <a:p>
            <a:r>
              <a:rPr lang="en-US" sz="2800" dirty="0">
                <a:solidFill>
                  <a:schemeClr val="accent6"/>
                </a:solidFill>
              </a:rPr>
              <a:t>For example, we may want to know the language ability of a child and obtain the confidence interval of that estimate for a someone that is 8 years old and whose mother has 15 years of schooling (some college)</a:t>
            </a:r>
            <a:endParaRPr lang="en-US" sz="2800" b="1" dirty="0">
              <a:solidFill>
                <a:schemeClr val="accent6"/>
              </a:solidFill>
            </a:endParaRPr>
          </a:p>
        </p:txBody>
      </p:sp>
      <p:sp>
        <p:nvSpPr>
          <p:cNvPr id="6" name="Right Arrow 5">
            <a:extLst>
              <a:ext uri="{FF2B5EF4-FFF2-40B4-BE49-F238E27FC236}">
                <a16:creationId xmlns:a16="http://schemas.microsoft.com/office/drawing/2014/main" id="{B70DF5C1-0FDB-814D-82E7-AE31BC25F1AF}"/>
              </a:ext>
            </a:extLst>
          </p:cNvPr>
          <p:cNvSpPr/>
          <p:nvPr/>
        </p:nvSpPr>
        <p:spPr>
          <a:xfrm>
            <a:off x="2213811" y="3801979"/>
            <a:ext cx="1864894" cy="685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43331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D5627-6FDA-4943-99C1-547113EDE3F9}"/>
              </a:ext>
            </a:extLst>
          </p:cNvPr>
          <p:cNvSpPr>
            <a:spLocks noGrp="1"/>
          </p:cNvSpPr>
          <p:nvPr>
            <p:ph type="title"/>
          </p:nvPr>
        </p:nvSpPr>
        <p:spPr/>
        <p:txBody>
          <a:bodyPr/>
          <a:lstStyle/>
          <a:p>
            <a:r>
              <a:rPr lang="en-US" b="1" dirty="0">
                <a:latin typeface="Georgia" panose="02040502050405020303" pitchFamily="18" charset="0"/>
              </a:rPr>
              <a:t>Need More Help?</a:t>
            </a:r>
          </a:p>
        </p:txBody>
      </p:sp>
      <p:sp>
        <p:nvSpPr>
          <p:cNvPr id="3" name="Content Placeholder 2">
            <a:extLst>
              <a:ext uri="{FF2B5EF4-FFF2-40B4-BE49-F238E27FC236}">
                <a16:creationId xmlns:a16="http://schemas.microsoft.com/office/drawing/2014/main" id="{B15F705F-F1B3-42D2-A80A-94A91C2CB775}"/>
              </a:ext>
            </a:extLst>
          </p:cNvPr>
          <p:cNvSpPr>
            <a:spLocks noGrp="1"/>
          </p:cNvSpPr>
          <p:nvPr>
            <p:ph idx="1"/>
          </p:nvPr>
        </p:nvSpPr>
        <p:spPr/>
        <p:txBody>
          <a:bodyPr>
            <a:normAutofit lnSpcReduction="10000"/>
          </a:bodyPr>
          <a:lstStyle/>
          <a:p>
            <a:pPr marL="0" indent="0">
              <a:buNone/>
            </a:pPr>
            <a:r>
              <a:rPr lang="en-US" dirty="0"/>
              <a:t>More on the Assumptions of Regression:</a:t>
            </a:r>
          </a:p>
          <a:p>
            <a:pPr marL="0" indent="0">
              <a:buNone/>
            </a:pPr>
            <a:r>
              <a:rPr lang="en-US" dirty="0">
                <a:hlinkClick r:id="rId2"/>
              </a:rPr>
              <a:t>https://www.jmp.com/en_us/statistics-knowledge-portal/what-is-regression/simple-linear-regression-assumptions.html</a:t>
            </a:r>
            <a:endParaRPr lang="en-US" dirty="0"/>
          </a:p>
          <a:p>
            <a:pPr marL="0" indent="0">
              <a:buNone/>
            </a:pPr>
            <a:r>
              <a:rPr lang="en-US" dirty="0"/>
              <a:t>R Tutorial for Checking Assumptions:</a:t>
            </a:r>
          </a:p>
          <a:p>
            <a:pPr marL="0" indent="0">
              <a:buNone/>
            </a:pPr>
            <a:r>
              <a:rPr lang="en-US" dirty="0">
                <a:hlinkClick r:id="rId3"/>
              </a:rPr>
              <a:t>http://www.sthda.com/english/articles/39-regression-model-diagnostics/161-linear-regression-assumptions-and-diagnostics-in-r-essentials/</a:t>
            </a:r>
            <a:endParaRPr lang="en-US" dirty="0"/>
          </a:p>
          <a:p>
            <a:pPr marL="0" indent="0">
              <a:buNone/>
            </a:pPr>
            <a:r>
              <a:rPr lang="en-US" dirty="0"/>
              <a:t>More on Conditional Means and Centering:</a:t>
            </a:r>
          </a:p>
          <a:p>
            <a:pPr marL="0" indent="0">
              <a:buNone/>
            </a:pPr>
            <a:r>
              <a:rPr lang="en-US" dirty="0">
                <a:hlinkClick r:id="rId4"/>
              </a:rPr>
              <a:t>https://afni.nimh.nih.gov/pub/dist/doc/htmldoc/STATISTICS/center.html</a:t>
            </a:r>
            <a:endParaRPr lang="en-US" dirty="0"/>
          </a:p>
        </p:txBody>
      </p:sp>
    </p:spTree>
    <p:extLst>
      <p:ext uri="{BB962C8B-B14F-4D97-AF65-F5344CB8AC3E}">
        <p14:creationId xmlns:p14="http://schemas.microsoft.com/office/powerpoint/2010/main" val="785926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1DA19A-E7A1-8A45-BBFF-FED338DF3119}"/>
              </a:ext>
            </a:extLst>
          </p:cNvPr>
          <p:cNvPicPr>
            <a:picLocks noChangeAspect="1"/>
          </p:cNvPicPr>
          <p:nvPr/>
        </p:nvPicPr>
        <p:blipFill>
          <a:blip r:embed="rId3"/>
          <a:stretch>
            <a:fillRect/>
          </a:stretch>
        </p:blipFill>
        <p:spPr>
          <a:xfrm>
            <a:off x="240631" y="1"/>
            <a:ext cx="11667231" cy="6883666"/>
          </a:xfrm>
          <a:prstGeom prst="rect">
            <a:avLst/>
          </a:prstGeom>
        </p:spPr>
      </p:pic>
    </p:spTree>
    <p:extLst>
      <p:ext uri="{BB962C8B-B14F-4D97-AF65-F5344CB8AC3E}">
        <p14:creationId xmlns:p14="http://schemas.microsoft.com/office/powerpoint/2010/main" val="19013483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4C5EF-04C6-9843-A223-3160AD473D72}"/>
              </a:ext>
            </a:extLst>
          </p:cNvPr>
          <p:cNvSpPr>
            <a:spLocks noGrp="1"/>
          </p:cNvSpPr>
          <p:nvPr>
            <p:ph type="title"/>
          </p:nvPr>
        </p:nvSpPr>
        <p:spPr/>
        <p:txBody>
          <a:bodyPr>
            <a:normAutofit/>
          </a:bodyPr>
          <a:lstStyle/>
          <a:p>
            <a:r>
              <a:rPr lang="en-US" sz="5400" b="1" dirty="0">
                <a:solidFill>
                  <a:schemeClr val="accent1"/>
                </a:solidFill>
                <a:latin typeface="Georgia" panose="02040502050405020303" pitchFamily="18" charset="0"/>
              </a:rPr>
              <a:t>Why</a:t>
            </a:r>
            <a:r>
              <a:rPr lang="en-US" sz="5400" b="1" dirty="0">
                <a:solidFill>
                  <a:schemeClr val="accent5"/>
                </a:solidFill>
                <a:latin typeface="Georgia" panose="02040502050405020303" pitchFamily="18" charset="0"/>
              </a:rPr>
              <a:t> </a:t>
            </a:r>
            <a:r>
              <a:rPr lang="en-US" sz="5400" b="1" dirty="0">
                <a:solidFill>
                  <a:schemeClr val="accent4"/>
                </a:solidFill>
                <a:latin typeface="Georgia" panose="02040502050405020303" pitchFamily="18" charset="0"/>
              </a:rPr>
              <a:t>Statistical Inference?</a:t>
            </a:r>
          </a:p>
        </p:txBody>
      </p:sp>
      <p:sp>
        <p:nvSpPr>
          <p:cNvPr id="4" name="TextBox 3">
            <a:extLst>
              <a:ext uri="{FF2B5EF4-FFF2-40B4-BE49-F238E27FC236}">
                <a16:creationId xmlns:a16="http://schemas.microsoft.com/office/drawing/2014/main" id="{439C7FA1-52EB-5542-988F-306892CB8803}"/>
              </a:ext>
            </a:extLst>
          </p:cNvPr>
          <p:cNvSpPr txBox="1"/>
          <p:nvPr/>
        </p:nvSpPr>
        <p:spPr>
          <a:xfrm>
            <a:off x="821267" y="1690688"/>
            <a:ext cx="5274733" cy="2554545"/>
          </a:xfrm>
          <a:prstGeom prst="rect">
            <a:avLst/>
          </a:prstGeom>
          <a:solidFill>
            <a:schemeClr val="accent2">
              <a:lumMod val="20000"/>
              <a:lumOff val="80000"/>
            </a:schemeClr>
          </a:solidFill>
          <a:ln>
            <a:solidFill>
              <a:schemeClr val="accent4"/>
            </a:solidFill>
          </a:ln>
        </p:spPr>
        <p:txBody>
          <a:bodyPr wrap="square" rtlCol="0">
            <a:spAutoFit/>
          </a:bodyPr>
          <a:lstStyle/>
          <a:p>
            <a:r>
              <a:rPr lang="en-US" sz="4000" dirty="0">
                <a:solidFill>
                  <a:schemeClr val="accent4"/>
                </a:solidFill>
              </a:rPr>
              <a:t>Is our sample going to be exactly identical to the population we pulled it from?</a:t>
            </a:r>
          </a:p>
        </p:txBody>
      </p:sp>
      <p:pic>
        <p:nvPicPr>
          <p:cNvPr id="7" name="Picture 6">
            <a:extLst>
              <a:ext uri="{FF2B5EF4-FFF2-40B4-BE49-F238E27FC236}">
                <a16:creationId xmlns:a16="http://schemas.microsoft.com/office/drawing/2014/main" id="{70704A51-6111-1A4A-989C-D763EFEDD852}"/>
              </a:ext>
            </a:extLst>
          </p:cNvPr>
          <p:cNvPicPr>
            <a:picLocks noChangeAspect="1"/>
          </p:cNvPicPr>
          <p:nvPr/>
        </p:nvPicPr>
        <p:blipFill>
          <a:blip r:embed="rId3"/>
          <a:stretch>
            <a:fillRect/>
          </a:stretch>
        </p:blipFill>
        <p:spPr>
          <a:xfrm>
            <a:off x="6440488" y="1690688"/>
            <a:ext cx="4913312" cy="4913312"/>
          </a:xfrm>
          <a:prstGeom prst="rect">
            <a:avLst/>
          </a:prstGeom>
        </p:spPr>
      </p:pic>
    </p:spTree>
    <p:extLst>
      <p:ext uri="{BB962C8B-B14F-4D97-AF65-F5344CB8AC3E}">
        <p14:creationId xmlns:p14="http://schemas.microsoft.com/office/powerpoint/2010/main" val="124779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3F1D14"/>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4D9F69-8B08-3943-989C-852C84529E9B}"/>
              </a:ext>
            </a:extLst>
          </p:cNvPr>
          <p:cNvPicPr>
            <a:picLocks noChangeAspect="1"/>
          </p:cNvPicPr>
          <p:nvPr/>
        </p:nvPicPr>
        <p:blipFill>
          <a:blip r:embed="rId3"/>
          <a:stretch>
            <a:fillRect/>
          </a:stretch>
        </p:blipFill>
        <p:spPr>
          <a:xfrm>
            <a:off x="929054" y="0"/>
            <a:ext cx="10287000" cy="6858000"/>
          </a:xfrm>
          <a:prstGeom prst="rect">
            <a:avLst/>
          </a:prstGeom>
        </p:spPr>
      </p:pic>
    </p:spTree>
    <p:extLst>
      <p:ext uri="{BB962C8B-B14F-4D97-AF65-F5344CB8AC3E}">
        <p14:creationId xmlns:p14="http://schemas.microsoft.com/office/powerpoint/2010/main" val="24152831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4C5EF-04C6-9843-A223-3160AD473D72}"/>
              </a:ext>
            </a:extLst>
          </p:cNvPr>
          <p:cNvSpPr>
            <a:spLocks noGrp="1"/>
          </p:cNvSpPr>
          <p:nvPr>
            <p:ph type="title"/>
          </p:nvPr>
        </p:nvSpPr>
        <p:spPr/>
        <p:txBody>
          <a:bodyPr>
            <a:normAutofit/>
          </a:bodyPr>
          <a:lstStyle/>
          <a:p>
            <a:r>
              <a:rPr lang="en-US" sz="5400" b="1" dirty="0">
                <a:solidFill>
                  <a:schemeClr val="accent1"/>
                </a:solidFill>
                <a:latin typeface="Georgia" panose="02040502050405020303" pitchFamily="18" charset="0"/>
              </a:rPr>
              <a:t>Why</a:t>
            </a:r>
            <a:r>
              <a:rPr lang="en-US" sz="5400" b="1" dirty="0">
                <a:solidFill>
                  <a:schemeClr val="accent5"/>
                </a:solidFill>
                <a:latin typeface="Georgia" panose="02040502050405020303" pitchFamily="18" charset="0"/>
              </a:rPr>
              <a:t> </a:t>
            </a:r>
            <a:r>
              <a:rPr lang="en-US" sz="5400" b="1" dirty="0">
                <a:solidFill>
                  <a:schemeClr val="accent4"/>
                </a:solidFill>
                <a:latin typeface="Georgia" panose="02040502050405020303" pitchFamily="18" charset="0"/>
              </a:rPr>
              <a:t>Statistical Inference?</a:t>
            </a:r>
          </a:p>
        </p:txBody>
      </p:sp>
      <p:sp>
        <p:nvSpPr>
          <p:cNvPr id="4" name="TextBox 3">
            <a:extLst>
              <a:ext uri="{FF2B5EF4-FFF2-40B4-BE49-F238E27FC236}">
                <a16:creationId xmlns:a16="http://schemas.microsoft.com/office/drawing/2014/main" id="{439C7FA1-52EB-5542-988F-306892CB8803}"/>
              </a:ext>
            </a:extLst>
          </p:cNvPr>
          <p:cNvSpPr txBox="1"/>
          <p:nvPr/>
        </p:nvSpPr>
        <p:spPr>
          <a:xfrm>
            <a:off x="821267" y="1690688"/>
            <a:ext cx="5274733" cy="2554545"/>
          </a:xfrm>
          <a:prstGeom prst="rect">
            <a:avLst/>
          </a:prstGeom>
          <a:solidFill>
            <a:schemeClr val="accent2">
              <a:lumMod val="20000"/>
              <a:lumOff val="80000"/>
            </a:schemeClr>
          </a:solidFill>
          <a:ln>
            <a:solidFill>
              <a:schemeClr val="accent4"/>
            </a:solidFill>
          </a:ln>
        </p:spPr>
        <p:txBody>
          <a:bodyPr wrap="square" rtlCol="0">
            <a:spAutoFit/>
          </a:bodyPr>
          <a:lstStyle/>
          <a:p>
            <a:r>
              <a:rPr lang="en-US" sz="4000" dirty="0">
                <a:solidFill>
                  <a:schemeClr val="accent4"/>
                </a:solidFill>
              </a:rPr>
              <a:t>Is our sample going to be exactly identical to the population we pulled it from?</a:t>
            </a:r>
          </a:p>
        </p:txBody>
      </p:sp>
      <p:pic>
        <p:nvPicPr>
          <p:cNvPr id="7" name="Picture 6">
            <a:extLst>
              <a:ext uri="{FF2B5EF4-FFF2-40B4-BE49-F238E27FC236}">
                <a16:creationId xmlns:a16="http://schemas.microsoft.com/office/drawing/2014/main" id="{70704A51-6111-1A4A-989C-D763EFEDD852}"/>
              </a:ext>
            </a:extLst>
          </p:cNvPr>
          <p:cNvPicPr>
            <a:picLocks noChangeAspect="1"/>
          </p:cNvPicPr>
          <p:nvPr/>
        </p:nvPicPr>
        <p:blipFill>
          <a:blip r:embed="rId3"/>
          <a:stretch>
            <a:fillRect/>
          </a:stretch>
        </p:blipFill>
        <p:spPr>
          <a:xfrm>
            <a:off x="6440488" y="1690688"/>
            <a:ext cx="4913312" cy="4913312"/>
          </a:xfrm>
          <a:prstGeom prst="rect">
            <a:avLst/>
          </a:prstGeom>
        </p:spPr>
      </p:pic>
      <p:sp>
        <p:nvSpPr>
          <p:cNvPr id="5" name="Rectangle 4">
            <a:extLst>
              <a:ext uri="{FF2B5EF4-FFF2-40B4-BE49-F238E27FC236}">
                <a16:creationId xmlns:a16="http://schemas.microsoft.com/office/drawing/2014/main" id="{9BE7C726-06D8-444A-BA51-D6A97B64C9B3}"/>
              </a:ext>
            </a:extLst>
          </p:cNvPr>
          <p:cNvSpPr/>
          <p:nvPr/>
        </p:nvSpPr>
        <p:spPr>
          <a:xfrm>
            <a:off x="821266" y="4436533"/>
            <a:ext cx="10532533" cy="2167467"/>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t>Sampling Variance (Error)</a:t>
            </a:r>
          </a:p>
          <a:p>
            <a:pPr algn="ctr"/>
            <a:r>
              <a:rPr lang="en-US" sz="4000" dirty="0"/>
              <a:t>Causes uncertainty in our estimates</a:t>
            </a:r>
          </a:p>
        </p:txBody>
      </p:sp>
    </p:spTree>
    <p:extLst>
      <p:ext uri="{BB962C8B-B14F-4D97-AF65-F5344CB8AC3E}">
        <p14:creationId xmlns:p14="http://schemas.microsoft.com/office/powerpoint/2010/main" val="28415126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4C5EF-04C6-9843-A223-3160AD473D72}"/>
              </a:ext>
            </a:extLst>
          </p:cNvPr>
          <p:cNvSpPr>
            <a:spLocks noGrp="1"/>
          </p:cNvSpPr>
          <p:nvPr>
            <p:ph type="title"/>
          </p:nvPr>
        </p:nvSpPr>
        <p:spPr/>
        <p:txBody>
          <a:bodyPr>
            <a:noAutofit/>
          </a:bodyPr>
          <a:lstStyle/>
          <a:p>
            <a:r>
              <a:rPr lang="en-US" sz="4000" b="1" dirty="0">
                <a:solidFill>
                  <a:schemeClr val="accent1"/>
                </a:solidFill>
                <a:latin typeface="Georgia" panose="02040502050405020303" pitchFamily="18" charset="0"/>
              </a:rPr>
              <a:t>To infer about the population, we need to make some </a:t>
            </a:r>
            <a:r>
              <a:rPr lang="en-US" sz="4000" b="1" dirty="0">
                <a:solidFill>
                  <a:schemeClr val="accent2"/>
                </a:solidFill>
                <a:latin typeface="Georgia" panose="02040502050405020303" pitchFamily="18" charset="0"/>
              </a:rPr>
              <a:t>assumptions</a:t>
            </a:r>
          </a:p>
        </p:txBody>
      </p:sp>
      <p:sp>
        <p:nvSpPr>
          <p:cNvPr id="7" name="TextBox 6">
            <a:extLst>
              <a:ext uri="{FF2B5EF4-FFF2-40B4-BE49-F238E27FC236}">
                <a16:creationId xmlns:a16="http://schemas.microsoft.com/office/drawing/2014/main" id="{2FBDC47D-B1B9-3748-AB25-7C35CAD3CEC8}"/>
              </a:ext>
            </a:extLst>
          </p:cNvPr>
          <p:cNvSpPr txBox="1"/>
          <p:nvPr/>
        </p:nvSpPr>
        <p:spPr>
          <a:xfrm>
            <a:off x="1769864" y="2546142"/>
            <a:ext cx="4132171" cy="1200329"/>
          </a:xfrm>
          <a:prstGeom prst="rect">
            <a:avLst/>
          </a:prstGeom>
          <a:noFill/>
        </p:spPr>
        <p:txBody>
          <a:bodyPr wrap="square" rtlCol="0">
            <a:spAutoFit/>
          </a:bodyPr>
          <a:lstStyle/>
          <a:p>
            <a:r>
              <a:rPr lang="en-US" sz="2400" b="1" dirty="0">
                <a:solidFill>
                  <a:schemeClr val="accent1">
                    <a:lumMod val="75000"/>
                  </a:schemeClr>
                </a:solidFill>
              </a:rPr>
              <a:t>Linearity </a:t>
            </a:r>
            <a:r>
              <a:rPr lang="en-US" sz="2400" dirty="0">
                <a:solidFill>
                  <a:schemeClr val="accent1">
                    <a:lumMod val="75000"/>
                  </a:schemeClr>
                </a:solidFill>
              </a:rPr>
              <a:t>– the relationship between outcome and predictors is approx. linear</a:t>
            </a:r>
          </a:p>
        </p:txBody>
      </p:sp>
      <p:sp>
        <p:nvSpPr>
          <p:cNvPr id="14" name="TextBox 13">
            <a:extLst>
              <a:ext uri="{FF2B5EF4-FFF2-40B4-BE49-F238E27FC236}">
                <a16:creationId xmlns:a16="http://schemas.microsoft.com/office/drawing/2014/main" id="{2D4C51D8-A23D-8F46-AFEB-11ED76B77E8C}"/>
              </a:ext>
            </a:extLst>
          </p:cNvPr>
          <p:cNvSpPr txBox="1"/>
          <p:nvPr/>
        </p:nvSpPr>
        <p:spPr>
          <a:xfrm>
            <a:off x="687516" y="2017364"/>
            <a:ext cx="1082348" cy="2215991"/>
          </a:xfrm>
          <a:prstGeom prst="rect">
            <a:avLst/>
          </a:prstGeom>
          <a:noFill/>
        </p:spPr>
        <p:txBody>
          <a:bodyPr wrap="none" rtlCol="0">
            <a:spAutoFit/>
          </a:bodyPr>
          <a:lstStyle/>
          <a:p>
            <a:r>
              <a:rPr lang="en-US" sz="13800" b="1" dirty="0">
                <a:solidFill>
                  <a:schemeClr val="accent1">
                    <a:lumMod val="75000"/>
                  </a:schemeClr>
                </a:solidFill>
              </a:rPr>
              <a:t>1</a:t>
            </a:r>
          </a:p>
        </p:txBody>
      </p:sp>
      <p:grpSp>
        <p:nvGrpSpPr>
          <p:cNvPr id="4" name="Group 3">
            <a:extLst>
              <a:ext uri="{FF2B5EF4-FFF2-40B4-BE49-F238E27FC236}">
                <a16:creationId xmlns:a16="http://schemas.microsoft.com/office/drawing/2014/main" id="{D2AA605D-F20D-3247-980B-35B6E82C645F}"/>
              </a:ext>
            </a:extLst>
          </p:cNvPr>
          <p:cNvGrpSpPr/>
          <p:nvPr/>
        </p:nvGrpSpPr>
        <p:grpSpPr>
          <a:xfrm>
            <a:off x="687516" y="4511730"/>
            <a:ext cx="5214518" cy="2215991"/>
            <a:chOff x="687516" y="4511730"/>
            <a:chExt cx="5214518" cy="2215991"/>
          </a:xfrm>
        </p:grpSpPr>
        <p:sp>
          <p:nvSpPr>
            <p:cNvPr id="16" name="TextBox 15">
              <a:extLst>
                <a:ext uri="{FF2B5EF4-FFF2-40B4-BE49-F238E27FC236}">
                  <a16:creationId xmlns:a16="http://schemas.microsoft.com/office/drawing/2014/main" id="{B06E6647-B920-074D-9295-66BCFB7413A7}"/>
                </a:ext>
              </a:extLst>
            </p:cNvPr>
            <p:cNvSpPr txBox="1"/>
            <p:nvPr/>
          </p:nvSpPr>
          <p:spPr>
            <a:xfrm>
              <a:off x="687516" y="4511730"/>
              <a:ext cx="1082348" cy="2215991"/>
            </a:xfrm>
            <a:prstGeom prst="rect">
              <a:avLst/>
            </a:prstGeom>
            <a:noFill/>
          </p:spPr>
          <p:txBody>
            <a:bodyPr wrap="none" rtlCol="0">
              <a:spAutoFit/>
            </a:bodyPr>
            <a:lstStyle/>
            <a:p>
              <a:r>
                <a:rPr lang="en-US" sz="13800" b="1" dirty="0">
                  <a:solidFill>
                    <a:schemeClr val="accent1">
                      <a:lumMod val="75000"/>
                    </a:schemeClr>
                  </a:solidFill>
                </a:rPr>
                <a:t>3</a:t>
              </a:r>
            </a:p>
          </p:txBody>
        </p:sp>
        <p:sp>
          <p:nvSpPr>
            <p:cNvPr id="10" name="TextBox 9">
              <a:extLst>
                <a:ext uri="{FF2B5EF4-FFF2-40B4-BE49-F238E27FC236}">
                  <a16:creationId xmlns:a16="http://schemas.microsoft.com/office/drawing/2014/main" id="{426A9F2E-EFB3-9E4D-A51E-CF28EF32B2E4}"/>
                </a:ext>
              </a:extLst>
            </p:cNvPr>
            <p:cNvSpPr txBox="1"/>
            <p:nvPr/>
          </p:nvSpPr>
          <p:spPr>
            <a:xfrm>
              <a:off x="1769863" y="5204226"/>
              <a:ext cx="4132171" cy="830997"/>
            </a:xfrm>
            <a:prstGeom prst="rect">
              <a:avLst/>
            </a:prstGeom>
            <a:noFill/>
          </p:spPr>
          <p:txBody>
            <a:bodyPr wrap="square" rtlCol="0">
              <a:spAutoFit/>
            </a:bodyPr>
            <a:lstStyle/>
            <a:p>
              <a:r>
                <a:rPr lang="en-US" sz="2400" b="1" dirty="0"/>
                <a:t>Conditional Distribution of Y </a:t>
              </a:r>
              <a:r>
                <a:rPr lang="en-US" sz="2400" dirty="0"/>
                <a:t>– is normally distributed</a:t>
              </a:r>
            </a:p>
          </p:txBody>
        </p:sp>
      </p:grpSp>
      <p:grpSp>
        <p:nvGrpSpPr>
          <p:cNvPr id="3" name="Group 2">
            <a:extLst>
              <a:ext uri="{FF2B5EF4-FFF2-40B4-BE49-F238E27FC236}">
                <a16:creationId xmlns:a16="http://schemas.microsoft.com/office/drawing/2014/main" id="{307B8471-F6FE-2B4E-AAE8-3EC35F30A1FD}"/>
              </a:ext>
            </a:extLst>
          </p:cNvPr>
          <p:cNvGrpSpPr/>
          <p:nvPr/>
        </p:nvGrpSpPr>
        <p:grpSpPr>
          <a:xfrm>
            <a:off x="6471948" y="2017364"/>
            <a:ext cx="5214519" cy="2215991"/>
            <a:chOff x="6471948" y="2017364"/>
            <a:chExt cx="5214519" cy="2215991"/>
          </a:xfrm>
        </p:grpSpPr>
        <p:sp>
          <p:nvSpPr>
            <p:cNvPr id="15" name="TextBox 14">
              <a:extLst>
                <a:ext uri="{FF2B5EF4-FFF2-40B4-BE49-F238E27FC236}">
                  <a16:creationId xmlns:a16="http://schemas.microsoft.com/office/drawing/2014/main" id="{B5D70289-D350-5A47-B943-60E909BDF51A}"/>
                </a:ext>
              </a:extLst>
            </p:cNvPr>
            <p:cNvSpPr txBox="1"/>
            <p:nvPr/>
          </p:nvSpPr>
          <p:spPr>
            <a:xfrm>
              <a:off x="6471948" y="2017364"/>
              <a:ext cx="1082348" cy="2215991"/>
            </a:xfrm>
            <a:prstGeom prst="rect">
              <a:avLst/>
            </a:prstGeom>
            <a:noFill/>
          </p:spPr>
          <p:txBody>
            <a:bodyPr wrap="none" rtlCol="0">
              <a:spAutoFit/>
            </a:bodyPr>
            <a:lstStyle/>
            <a:p>
              <a:r>
                <a:rPr lang="en-US" sz="13800" b="1" dirty="0">
                  <a:solidFill>
                    <a:schemeClr val="accent1">
                      <a:lumMod val="75000"/>
                    </a:schemeClr>
                  </a:solidFill>
                </a:rPr>
                <a:t>2</a:t>
              </a:r>
            </a:p>
          </p:txBody>
        </p:sp>
        <p:sp>
          <p:nvSpPr>
            <p:cNvPr id="11" name="TextBox 10">
              <a:extLst>
                <a:ext uri="{FF2B5EF4-FFF2-40B4-BE49-F238E27FC236}">
                  <a16:creationId xmlns:a16="http://schemas.microsoft.com/office/drawing/2014/main" id="{779E5B28-F8AC-0447-ACA9-B1B80C3A257E}"/>
                </a:ext>
              </a:extLst>
            </p:cNvPr>
            <p:cNvSpPr txBox="1"/>
            <p:nvPr/>
          </p:nvSpPr>
          <p:spPr>
            <a:xfrm>
              <a:off x="7554296" y="2525194"/>
              <a:ext cx="4132171" cy="1200329"/>
            </a:xfrm>
            <a:prstGeom prst="rect">
              <a:avLst/>
            </a:prstGeom>
            <a:noFill/>
          </p:spPr>
          <p:txBody>
            <a:bodyPr wrap="square" rtlCol="0">
              <a:spAutoFit/>
            </a:bodyPr>
            <a:lstStyle/>
            <a:p>
              <a:r>
                <a:rPr lang="en-US" sz="2400" b="1" dirty="0">
                  <a:solidFill>
                    <a:schemeClr val="accent1">
                      <a:lumMod val="75000"/>
                    </a:schemeClr>
                  </a:solidFill>
                </a:rPr>
                <a:t>Homoscedasticity </a:t>
              </a:r>
              <a:r>
                <a:rPr lang="en-US" sz="2400" dirty="0">
                  <a:solidFill>
                    <a:schemeClr val="accent1">
                      <a:lumMod val="75000"/>
                    </a:schemeClr>
                  </a:solidFill>
                </a:rPr>
                <a:t>– the conditional distributions of Y have equal variances</a:t>
              </a:r>
            </a:p>
          </p:txBody>
        </p:sp>
      </p:grpSp>
      <p:grpSp>
        <p:nvGrpSpPr>
          <p:cNvPr id="5" name="Group 4">
            <a:extLst>
              <a:ext uri="{FF2B5EF4-FFF2-40B4-BE49-F238E27FC236}">
                <a16:creationId xmlns:a16="http://schemas.microsoft.com/office/drawing/2014/main" id="{218DD4C7-3111-934E-BCAD-74D6A52D8583}"/>
              </a:ext>
            </a:extLst>
          </p:cNvPr>
          <p:cNvGrpSpPr/>
          <p:nvPr/>
        </p:nvGrpSpPr>
        <p:grpSpPr>
          <a:xfrm>
            <a:off x="6471948" y="4511730"/>
            <a:ext cx="5335747" cy="2215991"/>
            <a:chOff x="6471948" y="4511730"/>
            <a:chExt cx="5335747" cy="2215991"/>
          </a:xfrm>
        </p:grpSpPr>
        <p:sp>
          <p:nvSpPr>
            <p:cNvPr id="9" name="TextBox 8">
              <a:extLst>
                <a:ext uri="{FF2B5EF4-FFF2-40B4-BE49-F238E27FC236}">
                  <a16:creationId xmlns:a16="http://schemas.microsoft.com/office/drawing/2014/main" id="{666C354B-36B3-4D4D-AEFD-317793ED5E11}"/>
                </a:ext>
              </a:extLst>
            </p:cNvPr>
            <p:cNvSpPr txBox="1"/>
            <p:nvPr/>
          </p:nvSpPr>
          <p:spPr>
            <a:xfrm>
              <a:off x="6471948" y="4511730"/>
              <a:ext cx="1082348" cy="2215991"/>
            </a:xfrm>
            <a:prstGeom prst="rect">
              <a:avLst/>
            </a:prstGeom>
            <a:noFill/>
          </p:spPr>
          <p:txBody>
            <a:bodyPr wrap="none" rtlCol="0">
              <a:spAutoFit/>
            </a:bodyPr>
            <a:lstStyle/>
            <a:p>
              <a:r>
                <a:rPr lang="en-US" sz="13800" b="1" dirty="0">
                  <a:solidFill>
                    <a:schemeClr val="accent1">
                      <a:lumMod val="75000"/>
                    </a:schemeClr>
                  </a:solidFill>
                </a:rPr>
                <a:t>4</a:t>
              </a:r>
            </a:p>
          </p:txBody>
        </p:sp>
        <p:sp>
          <p:nvSpPr>
            <p:cNvPr id="17" name="TextBox 16">
              <a:extLst>
                <a:ext uri="{FF2B5EF4-FFF2-40B4-BE49-F238E27FC236}">
                  <a16:creationId xmlns:a16="http://schemas.microsoft.com/office/drawing/2014/main" id="{BCC8A7E2-EBDB-1F4F-8C10-61668737B502}"/>
                </a:ext>
              </a:extLst>
            </p:cNvPr>
            <p:cNvSpPr txBox="1"/>
            <p:nvPr/>
          </p:nvSpPr>
          <p:spPr>
            <a:xfrm>
              <a:off x="7675524" y="4834894"/>
              <a:ext cx="4132171" cy="1569660"/>
            </a:xfrm>
            <a:prstGeom prst="rect">
              <a:avLst/>
            </a:prstGeom>
            <a:noFill/>
          </p:spPr>
          <p:txBody>
            <a:bodyPr wrap="square" rtlCol="0">
              <a:spAutoFit/>
            </a:bodyPr>
            <a:lstStyle/>
            <a:p>
              <a:r>
                <a:rPr lang="en-US" sz="2400" b="1" dirty="0">
                  <a:solidFill>
                    <a:schemeClr val="accent1">
                      <a:lumMod val="75000"/>
                    </a:schemeClr>
                  </a:solidFill>
                </a:rPr>
                <a:t>Independent Sampling </a:t>
              </a:r>
              <a:r>
                <a:rPr lang="en-US" sz="2400" dirty="0">
                  <a:solidFill>
                    <a:schemeClr val="accent1">
                      <a:lumMod val="75000"/>
                    </a:schemeClr>
                  </a:solidFill>
                </a:rPr>
                <a:t>– each member of our sample is independent of the other members</a:t>
              </a:r>
            </a:p>
          </p:txBody>
        </p:sp>
      </p:grpSp>
    </p:spTree>
    <p:extLst>
      <p:ext uri="{BB962C8B-B14F-4D97-AF65-F5344CB8AC3E}">
        <p14:creationId xmlns:p14="http://schemas.microsoft.com/office/powerpoint/2010/main" val="408946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4C5EF-04C6-9843-A223-3160AD473D72}"/>
              </a:ext>
            </a:extLst>
          </p:cNvPr>
          <p:cNvSpPr>
            <a:spLocks noGrp="1"/>
          </p:cNvSpPr>
          <p:nvPr>
            <p:ph type="title"/>
          </p:nvPr>
        </p:nvSpPr>
        <p:spPr>
          <a:xfrm>
            <a:off x="671945" y="0"/>
            <a:ext cx="10515600" cy="1325563"/>
          </a:xfrm>
        </p:spPr>
        <p:txBody>
          <a:bodyPr>
            <a:noAutofit/>
          </a:bodyPr>
          <a:lstStyle/>
          <a:p>
            <a:r>
              <a:rPr lang="en-US" sz="4000" b="1" dirty="0">
                <a:solidFill>
                  <a:schemeClr val="accent1"/>
                </a:solidFill>
                <a:latin typeface="Georgia" panose="02040502050405020303" pitchFamily="18" charset="0"/>
              </a:rPr>
              <a:t>Linearity</a:t>
            </a:r>
            <a:endParaRPr lang="en-US" sz="4000" b="1" dirty="0">
              <a:solidFill>
                <a:schemeClr val="accent2"/>
              </a:solidFill>
              <a:latin typeface="Georgia" panose="02040502050405020303" pitchFamily="18" charset="0"/>
            </a:endParaRPr>
          </a:p>
        </p:txBody>
      </p:sp>
      <p:pic>
        <p:nvPicPr>
          <p:cNvPr id="5" name="Picture 4">
            <a:extLst>
              <a:ext uri="{FF2B5EF4-FFF2-40B4-BE49-F238E27FC236}">
                <a16:creationId xmlns:a16="http://schemas.microsoft.com/office/drawing/2014/main" id="{8365C819-9DF1-014B-9A58-D4AB1BC75BB6}"/>
              </a:ext>
            </a:extLst>
          </p:cNvPr>
          <p:cNvPicPr>
            <a:picLocks noChangeAspect="1"/>
          </p:cNvPicPr>
          <p:nvPr/>
        </p:nvPicPr>
        <p:blipFill>
          <a:blip r:embed="rId3"/>
          <a:stretch>
            <a:fillRect/>
          </a:stretch>
        </p:blipFill>
        <p:spPr>
          <a:xfrm>
            <a:off x="1421803" y="1126820"/>
            <a:ext cx="9015883" cy="5634927"/>
          </a:xfrm>
          <a:prstGeom prst="rect">
            <a:avLst/>
          </a:prstGeom>
        </p:spPr>
      </p:pic>
    </p:spTree>
    <p:extLst>
      <p:ext uri="{BB962C8B-B14F-4D97-AF65-F5344CB8AC3E}">
        <p14:creationId xmlns:p14="http://schemas.microsoft.com/office/powerpoint/2010/main" val="12762068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4C5EF-04C6-9843-A223-3160AD473D72}"/>
              </a:ext>
            </a:extLst>
          </p:cNvPr>
          <p:cNvSpPr>
            <a:spLocks noGrp="1"/>
          </p:cNvSpPr>
          <p:nvPr>
            <p:ph type="title"/>
          </p:nvPr>
        </p:nvSpPr>
        <p:spPr>
          <a:xfrm>
            <a:off x="725906" y="0"/>
            <a:ext cx="10515600" cy="1325563"/>
          </a:xfrm>
        </p:spPr>
        <p:txBody>
          <a:bodyPr>
            <a:noAutofit/>
          </a:bodyPr>
          <a:lstStyle/>
          <a:p>
            <a:r>
              <a:rPr lang="en-US" sz="4000" b="1" dirty="0">
                <a:solidFill>
                  <a:schemeClr val="accent1"/>
                </a:solidFill>
                <a:latin typeface="Georgia" panose="02040502050405020303" pitchFamily="18" charset="0"/>
              </a:rPr>
              <a:t>Homoscedasticity</a:t>
            </a:r>
            <a:endParaRPr lang="en-US" sz="4000" b="1" dirty="0">
              <a:solidFill>
                <a:schemeClr val="accent2"/>
              </a:solidFill>
              <a:latin typeface="Georgia" panose="02040502050405020303" pitchFamily="18" charset="0"/>
            </a:endParaRPr>
          </a:p>
        </p:txBody>
      </p:sp>
      <p:pic>
        <p:nvPicPr>
          <p:cNvPr id="4" name="Picture 3">
            <a:extLst>
              <a:ext uri="{FF2B5EF4-FFF2-40B4-BE49-F238E27FC236}">
                <a16:creationId xmlns:a16="http://schemas.microsoft.com/office/drawing/2014/main" id="{B5A25412-8225-C14F-85E0-575543083940}"/>
              </a:ext>
            </a:extLst>
          </p:cNvPr>
          <p:cNvPicPr>
            <a:picLocks noChangeAspect="1"/>
          </p:cNvPicPr>
          <p:nvPr/>
        </p:nvPicPr>
        <p:blipFill>
          <a:blip r:embed="rId3"/>
          <a:stretch>
            <a:fillRect/>
          </a:stretch>
        </p:blipFill>
        <p:spPr>
          <a:xfrm>
            <a:off x="2622885" y="1136315"/>
            <a:ext cx="6721642" cy="5601368"/>
          </a:xfrm>
          <a:prstGeom prst="rect">
            <a:avLst/>
          </a:prstGeom>
        </p:spPr>
      </p:pic>
    </p:spTree>
    <p:extLst>
      <p:ext uri="{BB962C8B-B14F-4D97-AF65-F5344CB8AC3E}">
        <p14:creationId xmlns:p14="http://schemas.microsoft.com/office/powerpoint/2010/main" val="32403450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4C5EF-04C6-9843-A223-3160AD473D72}"/>
              </a:ext>
            </a:extLst>
          </p:cNvPr>
          <p:cNvSpPr>
            <a:spLocks noGrp="1"/>
          </p:cNvSpPr>
          <p:nvPr>
            <p:ph type="title"/>
          </p:nvPr>
        </p:nvSpPr>
        <p:spPr/>
        <p:txBody>
          <a:bodyPr>
            <a:noAutofit/>
          </a:bodyPr>
          <a:lstStyle/>
          <a:p>
            <a:r>
              <a:rPr lang="en-US" sz="4000" b="1" dirty="0">
                <a:solidFill>
                  <a:schemeClr val="accent1"/>
                </a:solidFill>
                <a:latin typeface="Georgia" panose="02040502050405020303" pitchFamily="18" charset="0"/>
              </a:rPr>
              <a:t>Conditional Distribution of Y</a:t>
            </a:r>
            <a:endParaRPr lang="en-US" sz="4000" b="1" dirty="0">
              <a:solidFill>
                <a:schemeClr val="accent2"/>
              </a:solidFill>
              <a:latin typeface="Georgia" panose="02040502050405020303" pitchFamily="18" charset="0"/>
            </a:endParaRPr>
          </a:p>
        </p:txBody>
      </p:sp>
      <p:pic>
        <p:nvPicPr>
          <p:cNvPr id="3" name="Picture 2">
            <a:extLst>
              <a:ext uri="{FF2B5EF4-FFF2-40B4-BE49-F238E27FC236}">
                <a16:creationId xmlns:a16="http://schemas.microsoft.com/office/drawing/2014/main" id="{B4C20359-5AFB-CE4B-88A2-5B607899B574}"/>
              </a:ext>
            </a:extLst>
          </p:cNvPr>
          <p:cNvPicPr>
            <a:picLocks noChangeAspect="1"/>
          </p:cNvPicPr>
          <p:nvPr/>
        </p:nvPicPr>
        <p:blipFill rotWithShape="1">
          <a:blip r:embed="rId3"/>
          <a:srcRect l="5443" t="13031" r="975" b="6203"/>
          <a:stretch/>
        </p:blipFill>
        <p:spPr>
          <a:xfrm>
            <a:off x="5231642" y="1900989"/>
            <a:ext cx="6691651" cy="4331369"/>
          </a:xfrm>
          <a:prstGeom prst="rect">
            <a:avLst/>
          </a:prstGeom>
        </p:spPr>
      </p:pic>
      <p:sp>
        <p:nvSpPr>
          <p:cNvPr id="4" name="TextBox 3">
            <a:extLst>
              <a:ext uri="{FF2B5EF4-FFF2-40B4-BE49-F238E27FC236}">
                <a16:creationId xmlns:a16="http://schemas.microsoft.com/office/drawing/2014/main" id="{06B74BE1-3744-2640-A6A5-C9AD3FD7ECC7}"/>
              </a:ext>
            </a:extLst>
          </p:cNvPr>
          <p:cNvSpPr txBox="1"/>
          <p:nvPr/>
        </p:nvSpPr>
        <p:spPr>
          <a:xfrm>
            <a:off x="733927" y="1900989"/>
            <a:ext cx="4403557" cy="4216539"/>
          </a:xfrm>
          <a:prstGeom prst="rect">
            <a:avLst/>
          </a:prstGeom>
          <a:noFill/>
        </p:spPr>
        <p:txBody>
          <a:bodyPr wrap="square" rtlCol="0">
            <a:spAutoFit/>
          </a:bodyPr>
          <a:lstStyle/>
          <a:p>
            <a:r>
              <a:rPr lang="en-US" sz="3200" dirty="0"/>
              <a:t>At each point of x, there is an assumed </a:t>
            </a:r>
            <a:r>
              <a:rPr lang="en-US" sz="3200" dirty="0">
                <a:solidFill>
                  <a:schemeClr val="accent2"/>
                </a:solidFill>
              </a:rPr>
              <a:t>normal distribution</a:t>
            </a:r>
            <a:r>
              <a:rPr lang="en-US" sz="3200" dirty="0"/>
              <a:t> around the line</a:t>
            </a:r>
          </a:p>
          <a:p>
            <a:endParaRPr lang="en-US" sz="1200" dirty="0"/>
          </a:p>
          <a:p>
            <a:r>
              <a:rPr lang="en-US" sz="3200" dirty="0">
                <a:solidFill>
                  <a:schemeClr val="accent5"/>
                </a:solidFill>
              </a:rPr>
              <a:t>Central Limit Theorem </a:t>
            </a:r>
            <a:r>
              <a:rPr lang="en-US" sz="3200" dirty="0"/>
              <a:t>helps us here (samples above 30 don’t rely on this assumption as much)</a:t>
            </a:r>
          </a:p>
        </p:txBody>
      </p:sp>
    </p:spTree>
    <p:extLst>
      <p:ext uri="{BB962C8B-B14F-4D97-AF65-F5344CB8AC3E}">
        <p14:creationId xmlns:p14="http://schemas.microsoft.com/office/powerpoint/2010/main" val="4183364094"/>
      </p:ext>
    </p:extLst>
  </p:cSld>
  <p:clrMapOvr>
    <a:masterClrMapping/>
  </p:clrMapOvr>
</p:sld>
</file>

<file path=ppt/theme/theme1.xml><?xml version="1.0" encoding="utf-8"?>
<a:theme xmlns:a="http://schemas.openxmlformats.org/drawingml/2006/main" name="Office Theme">
  <a:themeElements>
    <a:clrScheme name="Salmon and Others">
      <a:dk1>
        <a:srgbClr val="145885"/>
      </a:dk1>
      <a:lt1>
        <a:srgbClr val="F8F9F9"/>
      </a:lt1>
      <a:dk2>
        <a:srgbClr val="065E9A"/>
      </a:dk2>
      <a:lt2>
        <a:srgbClr val="EAECEE"/>
      </a:lt2>
      <a:accent1>
        <a:srgbClr val="2874A6"/>
      </a:accent1>
      <a:accent2>
        <a:srgbClr val="FFA079"/>
      </a:accent2>
      <a:accent3>
        <a:srgbClr val="1E8349"/>
      </a:accent3>
      <a:accent4>
        <a:srgbClr val="FA8071"/>
      </a:accent4>
      <a:accent5>
        <a:srgbClr val="F1C30F"/>
      </a:accent5>
      <a:accent6>
        <a:srgbClr val="CD5C5C"/>
      </a:accent6>
      <a:hlink>
        <a:srgbClr val="F08080"/>
      </a:hlink>
      <a:folHlink>
        <a:srgbClr val="884EA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3854</TotalTime>
  <Words>2741</Words>
  <Application>Microsoft Macintosh PowerPoint</Application>
  <PresentationFormat>Widescreen</PresentationFormat>
  <Paragraphs>396</Paragraphs>
  <Slides>40</Slides>
  <Notes>36</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40</vt:i4>
      </vt:variant>
    </vt:vector>
  </HeadingPairs>
  <TitlesOfParts>
    <vt:vector size="49" baseType="lpstr">
      <vt:lpstr>Arial</vt:lpstr>
      <vt:lpstr>Calibri</vt:lpstr>
      <vt:lpstr>Calibri Light</vt:lpstr>
      <vt:lpstr>Cambria Math</vt:lpstr>
      <vt:lpstr>Courier New</vt:lpstr>
      <vt:lpstr>Georgia</vt:lpstr>
      <vt:lpstr>Tahoma</vt:lpstr>
      <vt:lpstr>Office Theme</vt:lpstr>
      <vt:lpstr>1_Office Theme</vt:lpstr>
      <vt:lpstr>Inference and Assumptions</vt:lpstr>
      <vt:lpstr>The Whole Idea</vt:lpstr>
      <vt:lpstr>Why Statistical Inference?</vt:lpstr>
      <vt:lpstr>Why Statistical Inference?</vt:lpstr>
      <vt:lpstr>Why Statistical Inference?</vt:lpstr>
      <vt:lpstr>To infer about the population, we need to make some assumptions</vt:lpstr>
      <vt:lpstr>Linearity</vt:lpstr>
      <vt:lpstr>Homoscedasticity</vt:lpstr>
      <vt:lpstr>Conditional Distribution of Y</vt:lpstr>
      <vt:lpstr>Independent Sampling</vt:lpstr>
      <vt:lpstr>What about violations of these assumptions?</vt:lpstr>
      <vt:lpstr>Assumptions and Residuals </vt:lpstr>
      <vt:lpstr>Let’s Try an Example…</vt:lpstr>
      <vt:lpstr>Checking Assumptions in R</vt:lpstr>
      <vt:lpstr>PowerPoint Presentation</vt:lpstr>
      <vt:lpstr>Quick Aside about Vocab and Notation</vt:lpstr>
      <vt:lpstr>Quick Aside about Vocab and Notation</vt:lpstr>
      <vt:lpstr>Ordinary Least Squares Regression is B.L.U.E.</vt:lpstr>
      <vt:lpstr>So what does all this mean?</vt:lpstr>
      <vt:lpstr>Regression Results in ANOVA form</vt:lpstr>
      <vt:lpstr>What do we want to be able to infer?</vt:lpstr>
      <vt:lpstr>Inference: R2</vt:lpstr>
      <vt:lpstr>Inference: R2</vt:lpstr>
      <vt:lpstr>Inference: Regression Coefficients</vt:lpstr>
      <vt:lpstr>Inference: Regression Coefficients</vt:lpstr>
      <vt:lpstr>Inference: Regression Coefficients</vt:lpstr>
      <vt:lpstr>Inference: Regression Coefficients</vt:lpstr>
      <vt:lpstr>Inference: Regression Coefficients</vt:lpstr>
      <vt:lpstr>Inference: Regression Coefficients</vt:lpstr>
      <vt:lpstr>Inference: Regression Coefficients</vt:lpstr>
      <vt:lpstr>Inference: Regression Coefficients</vt:lpstr>
      <vt:lpstr>Inference: Regression Coefficients</vt:lpstr>
      <vt:lpstr>Inference: Regression Coefficients</vt:lpstr>
      <vt:lpstr>PowerPoint Presentation</vt:lpstr>
      <vt:lpstr>Inference: Regression Coefficients</vt:lpstr>
      <vt:lpstr>PowerPoint Presentation</vt:lpstr>
      <vt:lpstr>Inference: Conditional Means</vt:lpstr>
      <vt:lpstr>Need More Help?</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Research Methods &amp; Design II</dc:title>
  <dc:creator>Tyson Barrett</dc:creator>
  <cp:lastModifiedBy>Tyson Barrett</cp:lastModifiedBy>
  <cp:revision>293</cp:revision>
  <cp:lastPrinted>2018-06-26T03:36:02Z</cp:lastPrinted>
  <dcterms:created xsi:type="dcterms:W3CDTF">2018-05-22T23:14:05Z</dcterms:created>
  <dcterms:modified xsi:type="dcterms:W3CDTF">2020-06-04T18:32:48Z</dcterms:modified>
</cp:coreProperties>
</file>